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7" r:id="rId2"/>
    <p:sldId id="258" r:id="rId3"/>
    <p:sldId id="261" r:id="rId4"/>
    <p:sldId id="264" r:id="rId5"/>
    <p:sldId id="262" r:id="rId6"/>
    <p:sldId id="263" r:id="rId7"/>
    <p:sldId id="33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338" r:id="rId21"/>
    <p:sldId id="332" r:id="rId22"/>
    <p:sldId id="277" r:id="rId23"/>
    <p:sldId id="278" r:id="rId24"/>
    <p:sldId id="279" r:id="rId25"/>
    <p:sldId id="280" r:id="rId26"/>
    <p:sldId id="281" r:id="rId27"/>
    <p:sldId id="282" r:id="rId28"/>
    <p:sldId id="284" r:id="rId29"/>
    <p:sldId id="283" r:id="rId30"/>
    <p:sldId id="287" r:id="rId31"/>
    <p:sldId id="299" r:id="rId32"/>
    <p:sldId id="301" r:id="rId33"/>
    <p:sldId id="300" r:id="rId34"/>
    <p:sldId id="303" r:id="rId35"/>
    <p:sldId id="305" r:id="rId36"/>
    <p:sldId id="307" r:id="rId37"/>
    <p:sldId id="306" r:id="rId38"/>
    <p:sldId id="309" r:id="rId39"/>
    <p:sldId id="314" r:id="rId40"/>
    <p:sldId id="315" r:id="rId41"/>
    <p:sldId id="322" r:id="rId42"/>
    <p:sldId id="326" r:id="rId43"/>
    <p:sldId id="331" r:id="rId44"/>
    <p:sldId id="335" r:id="rId45"/>
    <p:sldId id="337" r:id="rId4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92" autoAdjust="0"/>
    <p:restoredTop sz="94640" autoAdjust="0"/>
  </p:normalViewPr>
  <p:slideViewPr>
    <p:cSldViewPr>
      <p:cViewPr varScale="1">
        <p:scale>
          <a:sx n="91" d="100"/>
          <a:sy n="91" d="100"/>
        </p:scale>
        <p:origin x="1469" y="58"/>
      </p:cViewPr>
      <p:guideLst>
        <p:guide orient="horz" pos="2160"/>
        <p:guide pos="2880"/>
      </p:guideLst>
    </p:cSldViewPr>
  </p:slideViewPr>
  <p:outlineViewPr>
    <p:cViewPr>
      <p:scale>
        <a:sx n="33" d="100"/>
        <a:sy n="33" d="100"/>
      </p:scale>
      <p:origin x="72" y="1331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17AC5D-9810-4D6C-9546-4C540BD2AD1B}" type="datetimeFigureOut">
              <a:rPr lang="el-GR" smtClean="0"/>
              <a:pPr/>
              <a:t>27/8/2025</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6C3C8C-91D5-41DD-83D8-CDECDE350522}"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D417794-14C0-480C-9EB7-ED690C9DBD18}"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D417794-14C0-480C-9EB7-ED690C9DBD18}" type="slidenum">
              <a:rPr lang="el-GR" smtClean="0"/>
              <a:pPr/>
              <a:t>3</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D417794-14C0-480C-9EB7-ED690C9DBD18}" type="slidenum">
              <a:rPr lang="el-GR" smtClean="0"/>
              <a:pPr/>
              <a:t>6</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525B88AB-F993-4CCF-8790-A21ADECD46C7}" type="datetimeFigureOut">
              <a:rPr lang="el-GR" smtClean="0"/>
              <a:pPr/>
              <a:t>27/8/2025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19A7A6-BED0-43FE-9F39-8EEB989F238E}"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5B88AB-F993-4CCF-8790-A21ADECD46C7}" type="datetimeFigureOut">
              <a:rPr lang="el-GR" smtClean="0"/>
              <a:pPr/>
              <a:t>27/8/2025</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9A7A6-BED0-43FE-9F39-8EEB989F238E}"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scienceprofonline.com/microbiology/kochs-postulates-scientific-method-linking-microbe-disease.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sciencedirect.com/science/article/pii/B9781855739574500049"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764705"/>
            <a:ext cx="4678288" cy="1656183"/>
          </a:xfrm>
        </p:spPr>
        <p:txBody>
          <a:bodyPr>
            <a:normAutofit/>
          </a:bodyPr>
          <a:lstStyle/>
          <a:p>
            <a:r>
              <a:rPr lang="el-GR" b="1">
                <a:solidFill>
                  <a:srgbClr val="0070C0"/>
                </a:solidFill>
              </a:rPr>
              <a:t>Ιστορία της Μικροβιολογίας</a:t>
            </a:r>
            <a:endParaRPr lang="el-GR" dirty="0"/>
          </a:p>
        </p:txBody>
      </p:sp>
      <p:sp>
        <p:nvSpPr>
          <p:cNvPr id="3" name="2 - Υπότιτλος"/>
          <p:cNvSpPr>
            <a:spLocks noGrp="1"/>
          </p:cNvSpPr>
          <p:nvPr>
            <p:ph type="subTitle" idx="1"/>
          </p:nvPr>
        </p:nvSpPr>
        <p:spPr>
          <a:xfrm>
            <a:off x="755576" y="3429000"/>
            <a:ext cx="4752528" cy="2209800"/>
          </a:xfrm>
        </p:spPr>
        <p:txBody>
          <a:bodyPr>
            <a:normAutofit fontScale="92500"/>
          </a:bodyPr>
          <a:lstStyle/>
          <a:p>
            <a:r>
              <a:rPr lang="el-GR" b="1" dirty="0">
                <a:solidFill>
                  <a:srgbClr val="7030A0"/>
                </a:solidFill>
              </a:rPr>
              <a:t>Αντωνία </a:t>
            </a:r>
            <a:r>
              <a:rPr lang="el-GR" b="1" dirty="0" err="1">
                <a:solidFill>
                  <a:srgbClr val="7030A0"/>
                </a:solidFill>
              </a:rPr>
              <a:t>Κώτσιου</a:t>
            </a:r>
            <a:endParaRPr lang="el-GR" b="1" dirty="0">
              <a:solidFill>
                <a:srgbClr val="7030A0"/>
              </a:solidFill>
            </a:endParaRPr>
          </a:p>
          <a:p>
            <a:r>
              <a:rPr lang="en-US" b="1" dirty="0">
                <a:solidFill>
                  <a:srgbClr val="7030A0"/>
                </a:solidFill>
              </a:rPr>
              <a:t> </a:t>
            </a:r>
            <a:r>
              <a:rPr lang="el-GR" b="1" dirty="0">
                <a:solidFill>
                  <a:srgbClr val="7030A0"/>
                </a:solidFill>
              </a:rPr>
              <a:t>Αναπληρώτρια Καθηγήτρια </a:t>
            </a:r>
          </a:p>
          <a:p>
            <a:r>
              <a:rPr lang="en-US" b="1" dirty="0">
                <a:solidFill>
                  <a:srgbClr val="7030A0"/>
                </a:solidFill>
              </a:rPr>
              <a:t>     </a:t>
            </a:r>
            <a:r>
              <a:rPr lang="el-GR" b="1" dirty="0">
                <a:solidFill>
                  <a:srgbClr val="7030A0"/>
                </a:solidFill>
              </a:rPr>
              <a:t>Ιατρική</a:t>
            </a:r>
            <a:r>
              <a:rPr lang="en-US" b="1" dirty="0">
                <a:solidFill>
                  <a:srgbClr val="7030A0"/>
                </a:solidFill>
              </a:rPr>
              <a:t> </a:t>
            </a:r>
            <a:r>
              <a:rPr lang="el-GR" b="1" dirty="0">
                <a:solidFill>
                  <a:srgbClr val="7030A0"/>
                </a:solidFill>
              </a:rPr>
              <a:t>Σχολή ΕΚΠΑ</a:t>
            </a:r>
            <a:endParaRPr lang="en-US" b="1" dirty="0">
              <a:solidFill>
                <a:srgbClr val="7030A0"/>
              </a:solidFill>
            </a:endParaRPr>
          </a:p>
          <a:p>
            <a:r>
              <a:rPr lang="en-US" b="1" dirty="0">
                <a:solidFill>
                  <a:srgbClr val="7030A0"/>
                </a:solidFill>
              </a:rPr>
              <a:t>2025</a:t>
            </a:r>
            <a:endParaRPr lang="el-GR" dirty="0"/>
          </a:p>
        </p:txBody>
      </p:sp>
      <p:pic>
        <p:nvPicPr>
          <p:cNvPr id="4" name="Picture 2" descr="How Important are Microorganisms?"/>
          <p:cNvPicPr>
            <a:picLocks noChangeAspect="1" noChangeArrowheads="1"/>
          </p:cNvPicPr>
          <p:nvPr/>
        </p:nvPicPr>
        <p:blipFill>
          <a:blip r:embed="rId3" cstate="print"/>
          <a:srcRect/>
          <a:stretch>
            <a:fillRect/>
          </a:stretch>
        </p:blipFill>
        <p:spPr bwMode="auto">
          <a:xfrm>
            <a:off x="6156176" y="548680"/>
            <a:ext cx="2448272" cy="2592287"/>
          </a:xfrm>
          <a:prstGeom prst="rect">
            <a:avLst/>
          </a:prstGeom>
          <a:noFill/>
        </p:spPr>
      </p:pic>
      <p:pic>
        <p:nvPicPr>
          <p:cNvPr id="5" name="Picture 4" descr="Στερεοσκοπικό μικροσκόπιο Nikon Ψηφιακό μικροσκόπιο Οπτικό μικροσκόπιο,  Στερεοσκόπιο μικροσκόπιο, γωνία, ΦΩΤΟΓΡΑΦΙΚΗ ΜΗΧΑΝΗ png | PNGEgg">
            <a:extLst>
              <a:ext uri="{FF2B5EF4-FFF2-40B4-BE49-F238E27FC236}">
                <a16:creationId xmlns:a16="http://schemas.microsoft.com/office/drawing/2014/main" id="{C39B4D9F-F4B6-C815-96F3-24C00E734DCA}"/>
              </a:ext>
            </a:extLst>
          </p:cNvPr>
          <p:cNvPicPr>
            <a:picLocks noChangeAspect="1" noChangeArrowheads="1"/>
          </p:cNvPicPr>
          <p:nvPr/>
        </p:nvPicPr>
        <p:blipFill>
          <a:blip r:embed="rId4" cstate="print"/>
          <a:srcRect/>
          <a:stretch>
            <a:fillRect/>
          </a:stretch>
        </p:blipFill>
        <p:spPr bwMode="auto">
          <a:xfrm>
            <a:off x="6156176" y="3403108"/>
            <a:ext cx="2376264" cy="2906212"/>
          </a:xfrm>
          <a:prstGeom prst="rect">
            <a:avLst/>
          </a:prstGeom>
          <a:noFill/>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5915000" cy="922114"/>
          </a:xfrm>
        </p:spPr>
        <p:txBody>
          <a:bodyPr>
            <a:normAutofit/>
          </a:bodyPr>
          <a:lstStyle/>
          <a:p>
            <a:r>
              <a:rPr lang="el-GR" sz="2800" b="1" dirty="0">
                <a:solidFill>
                  <a:srgbClr val="FF0000"/>
                </a:solidFill>
                <a:latin typeface="Times New Roman" pitchFamily="18" charset="0"/>
                <a:cs typeface="Times New Roman" pitchFamily="18" charset="0"/>
              </a:rPr>
              <a:t>Μικροβιολογία </a:t>
            </a:r>
            <a:r>
              <a:rPr lang="en-US" sz="2000" dirty="0">
                <a:latin typeface="Times New Roman" pitchFamily="18" charset="0"/>
                <a:cs typeface="Times New Roman" pitchFamily="18" charset="0"/>
              </a:rPr>
              <a:t>“</a:t>
            </a:r>
            <a:r>
              <a:rPr lang="el-GR" sz="2000" b="1" dirty="0">
                <a:solidFill>
                  <a:srgbClr val="FF0000"/>
                </a:solidFill>
                <a:latin typeface="Times New Roman" pitchFamily="18" charset="0"/>
                <a:cs typeface="Times New Roman" pitchFamily="18" charset="0"/>
              </a:rPr>
              <a:t>Μ</a:t>
            </a:r>
            <a:r>
              <a:rPr lang="en-US" sz="2000" b="1" dirty="0" err="1">
                <a:solidFill>
                  <a:srgbClr val="FF0000"/>
                </a:solidFill>
                <a:latin typeface="Times New Roman" pitchFamily="18" charset="0"/>
                <a:cs typeface="Times New Roman" pitchFamily="18" charset="0"/>
              </a:rPr>
              <a:t>icrobiology</a:t>
            </a:r>
            <a:r>
              <a:rPr lang="en-US" sz="2000" b="1" dirty="0">
                <a:solidFill>
                  <a:srgbClr val="FF0000"/>
                </a:solidFill>
                <a:latin typeface="Times New Roman" pitchFamily="18" charset="0"/>
                <a:cs typeface="Times New Roman" pitchFamily="18" charset="0"/>
              </a:rPr>
              <a:t>” </a:t>
            </a:r>
            <a:r>
              <a:rPr lang="el-GR" sz="2000" b="1" dirty="0">
                <a:solidFill>
                  <a:srgbClr val="FF0000"/>
                </a:solidFill>
                <a:latin typeface="Times New Roman" pitchFamily="18" charset="0"/>
                <a:cs typeface="Times New Roman" pitchFamily="18" charset="0"/>
              </a:rPr>
              <a:t>Μικροσκοπία</a:t>
            </a:r>
          </a:p>
        </p:txBody>
      </p:sp>
      <p:sp>
        <p:nvSpPr>
          <p:cNvPr id="3" name="2 - Θέση περιεχομένου"/>
          <p:cNvSpPr>
            <a:spLocks noGrp="1"/>
          </p:cNvSpPr>
          <p:nvPr>
            <p:ph idx="1"/>
          </p:nvPr>
        </p:nvSpPr>
        <p:spPr>
          <a:xfrm>
            <a:off x="251520" y="1556792"/>
            <a:ext cx="8892480" cy="4896544"/>
          </a:xfrm>
        </p:spPr>
        <p:txBody>
          <a:bodyPr>
            <a:normAutofit fontScale="92500" lnSpcReduction="10000"/>
          </a:bodyPr>
          <a:lstStyle/>
          <a:p>
            <a:pPr>
              <a:lnSpc>
                <a:spcPct val="110000"/>
              </a:lnSpc>
            </a:pPr>
            <a:r>
              <a:rPr lang="el-GR" sz="2200" dirty="0">
                <a:latin typeface="Times New Roman" pitchFamily="18" charset="0"/>
                <a:cs typeface="Times New Roman" pitchFamily="18" charset="0"/>
              </a:rPr>
              <a:t>Μελέτη μικροοργανισμών </a:t>
            </a:r>
            <a:r>
              <a:rPr lang="el-GR" sz="2200" b="1" dirty="0">
                <a:latin typeface="Times New Roman" pitchFamily="18" charset="0"/>
                <a:cs typeface="Times New Roman" pitchFamily="18" charset="0"/>
              </a:rPr>
              <a:t>κυρίως αόρατων με γυμνό οφθαλμό</a:t>
            </a:r>
            <a:endParaRPr lang="el-GR" sz="2200" dirty="0">
              <a:latin typeface="Times New Roman" pitchFamily="18" charset="0"/>
              <a:cs typeface="Times New Roman" pitchFamily="18" charset="0"/>
            </a:endParaRPr>
          </a:p>
          <a:p>
            <a:r>
              <a:rPr lang="en-US" sz="2200" b="1" dirty="0">
                <a:solidFill>
                  <a:srgbClr val="FF0000"/>
                </a:solidFill>
                <a:latin typeface="Times New Roman" pitchFamily="18" charset="0"/>
                <a:cs typeface="Times New Roman" pitchFamily="18" charset="0"/>
              </a:rPr>
              <a:t>Robert Hooke </a:t>
            </a:r>
            <a:r>
              <a:rPr lang="en-US" sz="2200" dirty="0">
                <a:latin typeface="Times New Roman" pitchFamily="18" charset="0"/>
                <a:cs typeface="Times New Roman" pitchFamily="18" charset="0"/>
              </a:rPr>
              <a:t>(1635-1703)</a:t>
            </a:r>
            <a:r>
              <a:rPr lang="el-GR" sz="2200" dirty="0">
                <a:latin typeface="Times New Roman" pitchFamily="18" charset="0"/>
                <a:cs typeface="Times New Roman" pitchFamily="18" charset="0"/>
              </a:rPr>
              <a:t> πρωτόγονο</a:t>
            </a:r>
            <a:r>
              <a:rPr lang="en-US" sz="2200" dirty="0">
                <a:latin typeface="Times New Roman" pitchFamily="18" charset="0"/>
                <a:cs typeface="Times New Roman" pitchFamily="18" charset="0"/>
              </a:rPr>
              <a:t> </a:t>
            </a:r>
            <a:r>
              <a:rPr lang="el-GR" sz="2200" dirty="0">
                <a:latin typeface="Times New Roman" pitchFamily="18" charset="0"/>
                <a:cs typeface="Times New Roman" pitchFamily="18" charset="0"/>
              </a:rPr>
              <a:t>μικροσκόπιο – είδε  φυτά και μύκητες- όχι βακτήρια –σχέδια  στο βιβλίο : </a:t>
            </a:r>
            <a:r>
              <a:rPr lang="en-US" sz="2200" b="1" dirty="0">
                <a:latin typeface="Times New Roman" pitchFamily="18" charset="0"/>
                <a:cs typeface="Times New Roman" pitchFamily="18" charset="0"/>
              </a:rPr>
              <a:t>Robert Hooke’s </a:t>
            </a:r>
            <a:r>
              <a:rPr lang="en-US" sz="2200" b="1" dirty="0" err="1">
                <a:latin typeface="Times New Roman" pitchFamily="18" charset="0"/>
                <a:cs typeface="Times New Roman" pitchFamily="18" charset="0"/>
              </a:rPr>
              <a:t>Micrographia</a:t>
            </a:r>
            <a:r>
              <a:rPr lang="el-GR" sz="2200" b="1" dirty="0">
                <a:latin typeface="Times New Roman" pitchFamily="18" charset="0"/>
                <a:cs typeface="Times New Roman" pitchFamily="18" charset="0"/>
              </a:rPr>
              <a:t> </a:t>
            </a:r>
            <a:r>
              <a:rPr lang="en-US" sz="2200" b="1" dirty="0">
                <a:latin typeface="Times New Roman" pitchFamily="18" charset="0"/>
                <a:cs typeface="Times New Roman" pitchFamily="18" charset="0"/>
              </a:rPr>
              <a:t>1665</a:t>
            </a:r>
            <a:endParaRPr lang="el-GR" sz="2200" b="1" dirty="0">
              <a:latin typeface="Times New Roman" pitchFamily="18" charset="0"/>
              <a:cs typeface="Times New Roman" pitchFamily="18" charset="0"/>
            </a:endParaRPr>
          </a:p>
          <a:p>
            <a:r>
              <a:rPr lang="en-US" sz="2200" b="1" dirty="0" err="1">
                <a:solidFill>
                  <a:srgbClr val="FF0000"/>
                </a:solidFill>
                <a:latin typeface="Times New Roman" pitchFamily="18" charset="0"/>
                <a:cs typeface="Times New Roman" pitchFamily="18" charset="0"/>
              </a:rPr>
              <a:t>Antoni</a:t>
            </a:r>
            <a:r>
              <a:rPr lang="en-US" sz="2200" b="1" dirty="0">
                <a:solidFill>
                  <a:srgbClr val="FF0000"/>
                </a:solidFill>
                <a:latin typeface="Times New Roman" pitchFamily="18" charset="0"/>
                <a:cs typeface="Times New Roman" pitchFamily="18" charset="0"/>
              </a:rPr>
              <a:t> van Leeuwenhoek</a:t>
            </a:r>
            <a:r>
              <a:rPr lang="el-GR" sz="2200" b="1" dirty="0">
                <a:solidFill>
                  <a:srgbClr val="FF0000"/>
                </a:solidFill>
                <a:latin typeface="Times New Roman" pitchFamily="18" charset="0"/>
                <a:cs typeface="Times New Roman" pitchFamily="18" charset="0"/>
              </a:rPr>
              <a:t> ) (1632 - 1723) </a:t>
            </a:r>
            <a:r>
              <a:rPr lang="el-GR" sz="2200" dirty="0">
                <a:latin typeface="Times New Roman" pitchFamily="18" charset="0"/>
                <a:cs typeface="Times New Roman" pitchFamily="18" charset="0"/>
              </a:rPr>
              <a:t>Ολλανδός έμπορος , </a:t>
            </a:r>
            <a:r>
              <a:rPr lang="el-GR" sz="2200" b="1" dirty="0">
                <a:latin typeface="Times New Roman" pitchFamily="18" charset="0"/>
                <a:cs typeface="Times New Roman" pitchFamily="18" charset="0"/>
              </a:rPr>
              <a:t>1674</a:t>
            </a:r>
            <a:r>
              <a:rPr lang="en-US" sz="2200" b="1" dirty="0">
                <a:latin typeface="Times New Roman" pitchFamily="18" charset="0"/>
                <a:cs typeface="Times New Roman" pitchFamily="18" charset="0"/>
              </a:rPr>
              <a:t> </a:t>
            </a:r>
            <a:r>
              <a:rPr lang="el-GR" sz="2200" dirty="0">
                <a:latin typeface="Times New Roman" pitchFamily="18" charset="0"/>
                <a:cs typeface="Times New Roman" pitchFamily="18" charset="0"/>
              </a:rPr>
              <a:t>επινόησε </a:t>
            </a:r>
            <a:r>
              <a:rPr lang="el-GR" sz="2200" b="1" dirty="0">
                <a:latin typeface="Times New Roman" pitchFamily="18" charset="0"/>
                <a:cs typeface="Times New Roman" pitchFamily="18" charset="0"/>
              </a:rPr>
              <a:t>πρώτο μικροσκόπιο φωτός </a:t>
            </a:r>
            <a:r>
              <a:rPr lang="el-GR" sz="2200" dirty="0">
                <a:latin typeface="Times New Roman" pitchFamily="18" charset="0"/>
                <a:cs typeface="Times New Roman" pitchFamily="18" charset="0"/>
              </a:rPr>
              <a:t>(50-300x), είδε</a:t>
            </a:r>
            <a:r>
              <a:rPr lang="en-US" sz="2200" dirty="0">
                <a:latin typeface="Times New Roman" pitchFamily="18" charset="0"/>
                <a:cs typeface="Times New Roman" pitchFamily="18" charset="0"/>
              </a:rPr>
              <a:t> </a:t>
            </a:r>
            <a:r>
              <a:rPr lang="el-GR" sz="2200" dirty="0">
                <a:latin typeface="Times New Roman" pitchFamily="18" charset="0"/>
                <a:cs typeface="Times New Roman" pitchFamily="18" charset="0"/>
              </a:rPr>
              <a:t>μικροοργανισμούς</a:t>
            </a:r>
            <a:r>
              <a:rPr lang="en-US" sz="2200" dirty="0">
                <a:latin typeface="Times New Roman" pitchFamily="18" charset="0"/>
                <a:cs typeface="Times New Roman" pitchFamily="18" charset="0"/>
              </a:rPr>
              <a:t> </a:t>
            </a:r>
            <a:r>
              <a:rPr lang="el-GR" sz="2200" dirty="0">
                <a:latin typeface="Times New Roman" pitchFamily="18" charset="0"/>
                <a:cs typeface="Times New Roman" pitchFamily="18" charset="0"/>
              </a:rPr>
              <a:t>(</a:t>
            </a:r>
            <a:r>
              <a:rPr lang="en-US" sz="2200" dirty="0">
                <a:latin typeface="Times New Roman" pitchFamily="18" charset="0"/>
                <a:cs typeface="Times New Roman" pitchFamily="18" charset="0"/>
              </a:rPr>
              <a:t>animalcules</a:t>
            </a:r>
            <a:r>
              <a:rPr lang="el-GR" sz="2200" dirty="0">
                <a:latin typeface="Times New Roman" pitchFamily="18" charset="0"/>
                <a:cs typeface="Times New Roman" pitchFamily="18" charset="0"/>
              </a:rPr>
              <a:t>) με δικούς του 500 χειροποίητους φακούς  για έλεγχο ποιότητας  των  υφασμάτων του  -  </a:t>
            </a:r>
            <a:r>
              <a:rPr lang="el-GR" sz="2200" b="1" dirty="0">
                <a:latin typeface="Times New Roman" pitchFamily="18" charset="0"/>
                <a:cs typeface="Times New Roman" pitchFamily="18" charset="0"/>
              </a:rPr>
              <a:t>μη ορατά :</a:t>
            </a:r>
            <a:r>
              <a:rPr lang="en-US" sz="2200" b="1" dirty="0">
                <a:latin typeface="Times New Roman" pitchFamily="18" charset="0"/>
                <a:cs typeface="Times New Roman" pitchFamily="18" charset="0"/>
              </a:rPr>
              <a:t> </a:t>
            </a:r>
            <a:r>
              <a:rPr lang="el-GR" sz="2200" b="1" dirty="0">
                <a:latin typeface="Times New Roman" pitchFamily="18" charset="0"/>
                <a:cs typeface="Times New Roman" pitchFamily="18" charset="0"/>
              </a:rPr>
              <a:t> ιοί </a:t>
            </a:r>
            <a:r>
              <a:rPr lang="en-US" sz="2200" b="1" dirty="0">
                <a:latin typeface="Times New Roman" pitchFamily="18" charset="0"/>
                <a:cs typeface="Times New Roman" pitchFamily="18" charset="0"/>
              </a:rPr>
              <a:t>,</a:t>
            </a:r>
            <a:r>
              <a:rPr lang="el-GR"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viroids</a:t>
            </a:r>
            <a:r>
              <a:rPr lang="el-GR" sz="2200" b="1" dirty="0">
                <a:latin typeface="Times New Roman" pitchFamily="18" charset="0"/>
                <a:cs typeface="Times New Roman" pitchFamily="18" charset="0"/>
              </a:rPr>
              <a:t> </a:t>
            </a:r>
            <a:r>
              <a:rPr lang="en-US" sz="2200" b="1" dirty="0">
                <a:latin typeface="Times New Roman" pitchFamily="18" charset="0"/>
                <a:cs typeface="Times New Roman" pitchFamily="18" charset="0"/>
              </a:rPr>
              <a:t> </a:t>
            </a:r>
            <a:r>
              <a:rPr lang="el-GR" sz="2200" b="1" dirty="0">
                <a:latin typeface="Times New Roman" pitchFamily="18" charset="0"/>
                <a:cs typeface="Times New Roman" pitchFamily="18" charset="0"/>
              </a:rPr>
              <a:t>και</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prions</a:t>
            </a:r>
            <a:r>
              <a:rPr lang="el-GR" sz="2200" b="1" dirty="0">
                <a:latin typeface="Times New Roman" pitchFamily="18" charset="0"/>
                <a:cs typeface="Times New Roman" pitchFamily="18" charset="0"/>
              </a:rPr>
              <a:t> </a:t>
            </a:r>
          </a:p>
          <a:p>
            <a:r>
              <a:rPr lang="el-GR" sz="2200" dirty="0">
                <a:latin typeface="Times New Roman" pitchFamily="18" charset="0"/>
                <a:cs typeface="Times New Roman" pitchFamily="18" charset="0"/>
              </a:rPr>
              <a:t> 25 ασημένια ή χάλκινα μικροσκόπια έως </a:t>
            </a:r>
            <a:r>
              <a:rPr lang="en-US" sz="2200" dirty="0">
                <a:latin typeface="Times New Roman" pitchFamily="18" charset="0"/>
                <a:cs typeface="Times New Roman" pitchFamily="18" charset="0"/>
              </a:rPr>
              <a:t>x</a:t>
            </a:r>
            <a:r>
              <a:rPr lang="el-GR" sz="2200" dirty="0">
                <a:latin typeface="Times New Roman" pitchFamily="18" charset="0"/>
                <a:cs typeface="Times New Roman" pitchFamily="18" charset="0"/>
              </a:rPr>
              <a:t> 275</a:t>
            </a:r>
            <a:r>
              <a:rPr lang="en-US" sz="2200" dirty="0">
                <a:latin typeface="Times New Roman" pitchFamily="18" charset="0"/>
                <a:cs typeface="Times New Roman" pitchFamily="18" charset="0"/>
              </a:rPr>
              <a:t>,</a:t>
            </a:r>
            <a:r>
              <a:rPr lang="el-GR" sz="2200" dirty="0">
                <a:latin typeface="Times New Roman" pitchFamily="18" charset="0"/>
                <a:cs typeface="Times New Roman" pitchFamily="18" charset="0"/>
              </a:rPr>
              <a:t> με ένα φακό– σώζονται 9</a:t>
            </a:r>
          </a:p>
          <a:p>
            <a:r>
              <a:rPr lang="el-GR" sz="2200" dirty="0">
                <a:latin typeface="Times New Roman" pitchFamily="18" charset="0"/>
                <a:cs typeface="Times New Roman" pitchFamily="18" charset="0"/>
              </a:rPr>
              <a:t> πρώτος ιστολογική χρώση δειγμάτων - </a:t>
            </a:r>
            <a:r>
              <a:rPr lang="en-US" sz="2200" dirty="0">
                <a:latin typeface="Times New Roman" pitchFamily="18" charset="0"/>
                <a:cs typeface="Times New Roman" pitchFamily="18" charset="0"/>
              </a:rPr>
              <a:t>saffron </a:t>
            </a:r>
            <a:r>
              <a:rPr lang="el-GR" sz="2200" dirty="0">
                <a:latin typeface="Times New Roman" pitchFamily="18" charset="0"/>
                <a:cs typeface="Times New Roman" pitchFamily="18" charset="0"/>
              </a:rPr>
              <a:t>(κρόκο) για μικροσκόπηση</a:t>
            </a:r>
          </a:p>
          <a:p>
            <a:r>
              <a:rPr lang="el-GR" sz="2200" dirty="0">
                <a:latin typeface="Times New Roman" pitchFamily="18" charset="0"/>
                <a:cs typeface="Times New Roman" pitchFamily="18" charset="0"/>
              </a:rPr>
              <a:t>αναγνώριση από</a:t>
            </a:r>
            <a:r>
              <a:rPr lang="en-US" sz="2200" dirty="0">
                <a:latin typeface="Times New Roman" pitchFamily="18" charset="0"/>
                <a:cs typeface="Times New Roman" pitchFamily="18" charset="0"/>
              </a:rPr>
              <a:t> London</a:t>
            </a:r>
            <a:r>
              <a:rPr lang="el-GR" sz="2200" dirty="0">
                <a:latin typeface="Times New Roman" pitchFamily="18" charset="0"/>
                <a:cs typeface="Times New Roman" pitchFamily="18" charset="0"/>
              </a:rPr>
              <a:t> </a:t>
            </a:r>
            <a:r>
              <a:rPr lang="en-US" sz="2200" dirty="0">
                <a:latin typeface="Times New Roman" pitchFamily="18" charset="0"/>
                <a:cs typeface="Times New Roman" pitchFamily="18" charset="0"/>
              </a:rPr>
              <a:t>Royal Society,</a:t>
            </a:r>
            <a:r>
              <a:rPr lang="el-GR" sz="2200" dirty="0">
                <a:latin typeface="Times New Roman" pitchFamily="18" charset="0"/>
                <a:cs typeface="Times New Roman" pitchFamily="18" charset="0"/>
              </a:rPr>
              <a:t> Ρώσο </a:t>
            </a:r>
            <a:r>
              <a:rPr lang="en-US" sz="2200" dirty="0">
                <a:latin typeface="Times New Roman" pitchFamily="18" charset="0"/>
                <a:cs typeface="Times New Roman" pitchFamily="18" charset="0"/>
              </a:rPr>
              <a:t> </a:t>
            </a:r>
            <a:r>
              <a:rPr lang="el-GR" sz="2200" dirty="0">
                <a:latin typeface="Times New Roman" pitchFamily="18" charset="0"/>
                <a:cs typeface="Times New Roman" pitchFamily="18" charset="0"/>
              </a:rPr>
              <a:t>Τσάρο Πέτρο τον Μέγα κ.ά.</a:t>
            </a:r>
          </a:p>
          <a:p>
            <a:r>
              <a:rPr lang="en-US" sz="2200" dirty="0">
                <a:latin typeface="Times New Roman" pitchFamily="18" charset="0"/>
                <a:cs typeface="Times New Roman" pitchFamily="18" charset="0"/>
              </a:rPr>
              <a:t> </a:t>
            </a:r>
            <a:r>
              <a:rPr lang="el-GR" sz="2200" dirty="0">
                <a:latin typeface="Times New Roman" pitchFamily="18" charset="0"/>
                <a:cs typeface="Times New Roman" pitchFamily="18" charset="0"/>
              </a:rPr>
              <a:t>περιοδικό  - </a:t>
            </a:r>
            <a:r>
              <a:rPr lang="en-US" sz="2200" dirty="0" err="1">
                <a:latin typeface="Times New Roman" pitchFamily="18" charset="0"/>
                <a:cs typeface="Times New Roman" pitchFamily="18" charset="0"/>
              </a:rPr>
              <a:t>Antonie</a:t>
            </a:r>
            <a:r>
              <a:rPr lang="en-US" sz="2200" dirty="0">
                <a:latin typeface="Times New Roman" pitchFamily="18" charset="0"/>
                <a:cs typeface="Times New Roman" pitchFamily="18" charset="0"/>
              </a:rPr>
              <a:t>  van </a:t>
            </a:r>
            <a:r>
              <a:rPr lang="en-US" sz="2200" dirty="0" err="1">
                <a:latin typeface="Times New Roman" pitchFamily="18" charset="0"/>
                <a:cs typeface="Times New Roman" pitchFamily="18" charset="0"/>
              </a:rPr>
              <a:t>Leeuvenhoek</a:t>
            </a:r>
            <a:r>
              <a:rPr lang="el-GR" sz="2200" dirty="0">
                <a:latin typeface="Times New Roman" pitchFamily="18" charset="0"/>
                <a:cs typeface="Times New Roman" pitchFamily="18" charset="0"/>
              </a:rPr>
              <a:t> </a:t>
            </a:r>
            <a:r>
              <a:rPr lang="en-US" sz="2200" dirty="0">
                <a:latin typeface="Times New Roman" pitchFamily="18" charset="0"/>
                <a:cs typeface="Times New Roman" pitchFamily="18" charset="0"/>
              </a:rPr>
              <a:t>: International Journal of General and Molecular  Microbiology 1934 Springer</a:t>
            </a:r>
            <a:r>
              <a:rPr lang="el-GR" sz="2200" dirty="0">
                <a:latin typeface="Times New Roman" pitchFamily="18" charset="0"/>
                <a:cs typeface="Times New Roman" pitchFamily="18" charset="0"/>
              </a:rPr>
              <a:t> </a:t>
            </a:r>
          </a:p>
          <a:p>
            <a:r>
              <a:rPr lang="el-GR" sz="2200" dirty="0">
                <a:latin typeface="Times New Roman" pitchFamily="18" charset="0"/>
                <a:cs typeface="Times New Roman" pitchFamily="18" charset="0"/>
              </a:rPr>
              <a:t>Νοσοκομείο στο όνομά του στο Άμστερνταμ</a:t>
            </a:r>
          </a:p>
          <a:p>
            <a:r>
              <a:rPr lang="el-GR" sz="2200" dirty="0">
                <a:latin typeface="Times New Roman" pitchFamily="18" charset="0"/>
                <a:cs typeface="Times New Roman" pitchFamily="18" charset="0"/>
              </a:rPr>
              <a:t>Καλβινιστής</a:t>
            </a:r>
            <a:r>
              <a:rPr lang="en-US" sz="2200" dirty="0">
                <a:latin typeface="Times New Roman" pitchFamily="18" charset="0"/>
                <a:cs typeface="Times New Roman" pitchFamily="18" charset="0"/>
              </a:rPr>
              <a:t> :</a:t>
            </a:r>
            <a:r>
              <a:rPr lang="el-GR" sz="2200" dirty="0">
                <a:latin typeface="Times New Roman" pitchFamily="18" charset="0"/>
                <a:cs typeface="Times New Roman" pitchFamily="18" charset="0"/>
              </a:rPr>
              <a:t> θεωρούσε ανακαλύψεις  απόδειξη μεγαλείου της Θείας Δημιουργίας  </a:t>
            </a:r>
            <a:endParaRPr lang="en-US" sz="2200" dirty="0">
              <a:latin typeface="Times New Roman" pitchFamily="18" charset="0"/>
              <a:cs typeface="Times New Roman" pitchFamily="18" charset="0"/>
            </a:endParaRPr>
          </a:p>
          <a:p>
            <a:endParaRPr lang="el-GR" sz="2000" dirty="0">
              <a:latin typeface="Times New Roman" pitchFamily="18" charset="0"/>
              <a:cs typeface="Times New Roman" pitchFamily="18" charset="0"/>
            </a:endParaRPr>
          </a:p>
          <a:p>
            <a:endParaRPr lang="el-GR" sz="2000" dirty="0">
              <a:latin typeface="Times New Roman" pitchFamily="18" charset="0"/>
              <a:cs typeface="Times New Roman" pitchFamily="18" charset="0"/>
            </a:endParaRPr>
          </a:p>
          <a:p>
            <a:endParaRPr lang="en-US" sz="2000" dirty="0"/>
          </a:p>
          <a:p>
            <a:pPr>
              <a:lnSpc>
                <a:spcPct val="110000"/>
              </a:lnSpc>
              <a:buNone/>
            </a:pPr>
            <a:endParaRPr lang="el-GR" sz="2000" dirty="0"/>
          </a:p>
        </p:txBody>
      </p:sp>
      <p:pic>
        <p:nvPicPr>
          <p:cNvPr id="4" name="Picture 6" descr="https://www.timesnews.gr/wp-content/uploads/2022/08/Jan_Verkolje_-_Antonie_van_Leeuwenhoek.jpg"/>
          <p:cNvPicPr>
            <a:picLocks noChangeAspect="1" noChangeArrowheads="1"/>
          </p:cNvPicPr>
          <p:nvPr/>
        </p:nvPicPr>
        <p:blipFill>
          <a:blip r:embed="rId2" cstate="print"/>
          <a:srcRect/>
          <a:stretch>
            <a:fillRect/>
          </a:stretch>
        </p:blipFill>
        <p:spPr bwMode="auto">
          <a:xfrm>
            <a:off x="6732240" y="188640"/>
            <a:ext cx="2088232" cy="1008112"/>
          </a:xfrm>
          <a:prstGeom prst="rect">
            <a:avLst/>
          </a:prstGeom>
          <a:noFill/>
        </p:spPr>
      </p:pic>
      <p:sp>
        <p:nvSpPr>
          <p:cNvPr id="5" name="4 - Ορθογώνιο"/>
          <p:cNvSpPr/>
          <p:nvPr/>
        </p:nvSpPr>
        <p:spPr>
          <a:xfrm>
            <a:off x="6588224" y="1196753"/>
            <a:ext cx="2555776" cy="646331"/>
          </a:xfrm>
          <a:prstGeom prst="rect">
            <a:avLst/>
          </a:prstGeom>
        </p:spPr>
        <p:txBody>
          <a:bodyPr wrap="square">
            <a:spAutoFit/>
          </a:bodyPr>
          <a:lstStyle/>
          <a:p>
            <a:r>
              <a:rPr lang="el-GR" b="1" dirty="0" err="1">
                <a:solidFill>
                  <a:srgbClr val="FF0000"/>
                </a:solidFill>
              </a:rPr>
              <a:t>Αντόνι</a:t>
            </a:r>
            <a:r>
              <a:rPr lang="el-GR" b="1" dirty="0">
                <a:solidFill>
                  <a:srgbClr val="FF0000"/>
                </a:solidFill>
              </a:rPr>
              <a:t> βαν </a:t>
            </a:r>
            <a:r>
              <a:rPr lang="el-GR" b="1" dirty="0" err="1">
                <a:solidFill>
                  <a:srgbClr val="FF0000"/>
                </a:solidFill>
              </a:rPr>
              <a:t>Λέβενχουκ</a:t>
            </a:r>
            <a:r>
              <a:rPr lang="el-GR" b="1" dirty="0">
                <a:solidFill>
                  <a:srgbClr val="FF0000"/>
                </a:solidFill>
              </a:rPr>
              <a:t> </a:t>
            </a:r>
            <a:br>
              <a:rPr lang="el-GR" b="1" dirty="0">
                <a:solidFill>
                  <a:srgbClr val="FF0000"/>
                </a:solidFill>
              </a:rPr>
            </a:br>
            <a:endParaRPr lang="el-GR"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7571184" cy="778098"/>
          </a:xfrm>
        </p:spPr>
        <p:txBody>
          <a:bodyPr>
            <a:normAutofit fontScale="90000"/>
          </a:bodyPr>
          <a:lstStyle/>
          <a:p>
            <a:r>
              <a:rPr lang="el-GR" b="1" dirty="0">
                <a:solidFill>
                  <a:srgbClr val="FF0000"/>
                </a:solidFill>
                <a:latin typeface="Times New Roman" pitchFamily="18" charset="0"/>
                <a:cs typeface="Times New Roman" pitchFamily="18" charset="0"/>
              </a:rPr>
              <a:t>Ηλεκτρονικό Μικροσκόπιο 1932</a:t>
            </a:r>
            <a:endParaRPr lang="el-GR" dirty="0"/>
          </a:p>
        </p:txBody>
      </p:sp>
      <p:sp>
        <p:nvSpPr>
          <p:cNvPr id="3" name="2 - Θέση περιεχομένου"/>
          <p:cNvSpPr>
            <a:spLocks noGrp="1"/>
          </p:cNvSpPr>
          <p:nvPr>
            <p:ph idx="1"/>
          </p:nvPr>
        </p:nvSpPr>
        <p:spPr>
          <a:xfrm>
            <a:off x="457200" y="1268760"/>
            <a:ext cx="6491064" cy="4857403"/>
          </a:xfrm>
        </p:spPr>
        <p:txBody>
          <a:bodyPr>
            <a:normAutofit lnSpcReduction="10000"/>
          </a:bodyPr>
          <a:lstStyle/>
          <a:p>
            <a:endParaRPr lang="en-US" sz="2200" b="1" dirty="0">
              <a:latin typeface="Times New Roman" pitchFamily="18" charset="0"/>
              <a:cs typeface="Times New Roman" pitchFamily="18" charset="0"/>
            </a:endParaRPr>
          </a:p>
          <a:p>
            <a:r>
              <a:rPr lang="el-GR" sz="2400" b="1" dirty="0">
                <a:latin typeface="Times New Roman" pitchFamily="18" charset="0"/>
                <a:cs typeface="Times New Roman" pitchFamily="18" charset="0"/>
              </a:rPr>
              <a:t>ιοί μη ορατοί μέχρι </a:t>
            </a:r>
            <a:r>
              <a:rPr lang="en-US" sz="2400" b="1" dirty="0">
                <a:latin typeface="Times New Roman" pitchFamily="18" charset="0"/>
                <a:cs typeface="Times New Roman" pitchFamily="18" charset="0"/>
              </a:rPr>
              <a:t>1932</a:t>
            </a:r>
            <a:r>
              <a:rPr lang="el-GR" sz="2400" b="1" dirty="0">
                <a:latin typeface="Times New Roman" pitchFamily="18" charset="0"/>
                <a:cs typeface="Times New Roman" pitchFamily="18" charset="0"/>
              </a:rPr>
              <a:t> </a:t>
            </a:r>
            <a:r>
              <a:rPr lang="en-US" sz="2400" b="1" dirty="0">
                <a:latin typeface="Times New Roman" pitchFamily="18" charset="0"/>
                <a:cs typeface="Times New Roman" pitchFamily="18" charset="0"/>
              </a:rPr>
              <a:t> </a:t>
            </a:r>
            <a:r>
              <a:rPr lang="en-US" sz="2400" dirty="0">
                <a:latin typeface="Times New Roman" pitchFamily="18" charset="0"/>
                <a:cs typeface="Times New Roman" pitchFamily="18" charset="0"/>
              </a:rPr>
              <a:t>-</a:t>
            </a:r>
            <a:r>
              <a:rPr lang="el-GR" sz="2400" dirty="0">
                <a:latin typeface="Times New Roman" pitchFamily="18" charset="0"/>
                <a:cs typeface="Times New Roman" pitchFamily="18" charset="0"/>
              </a:rPr>
              <a:t>  εφεύρεση  ηλεκτρονικού μικροσκοπίου</a:t>
            </a:r>
            <a:r>
              <a:rPr lang="en-US" sz="2400" dirty="0">
                <a:latin typeface="Times New Roman" pitchFamily="18" charset="0"/>
                <a:cs typeface="Times New Roman" pitchFamily="18" charset="0"/>
              </a:rPr>
              <a:t>  </a:t>
            </a:r>
            <a:r>
              <a:rPr lang="el-GR" sz="2400" dirty="0">
                <a:latin typeface="Times New Roman" pitchFamily="18" charset="0"/>
                <a:cs typeface="Times New Roman" pitchFamily="18" charset="0"/>
              </a:rPr>
              <a:t>από τον </a:t>
            </a:r>
            <a:r>
              <a:rPr lang="en-US" sz="2400" dirty="0">
                <a:latin typeface="Times New Roman" pitchFamily="18" charset="0"/>
                <a:cs typeface="Times New Roman" pitchFamily="18" charset="0"/>
              </a:rPr>
              <a:t>Manfred von </a:t>
            </a:r>
            <a:r>
              <a:rPr lang="en-US" sz="2400" dirty="0" err="1">
                <a:latin typeface="Times New Roman" pitchFamily="18" charset="0"/>
                <a:cs typeface="Times New Roman" pitchFamily="18" charset="0"/>
              </a:rPr>
              <a:t>Ardenne</a:t>
            </a:r>
            <a:r>
              <a:rPr lang="el-GR" sz="2400" dirty="0">
                <a:latin typeface="Times New Roman" pitchFamily="18" charset="0"/>
                <a:cs typeface="Times New Roman" pitchFamily="18" charset="0"/>
              </a:rPr>
              <a:t> και  περαιτέρω από  ομάδα  </a:t>
            </a:r>
            <a:r>
              <a:rPr lang="el-GR" sz="2400" dirty="0" err="1">
                <a:latin typeface="Times New Roman" pitchFamily="18" charset="0"/>
                <a:cs typeface="Times New Roman" pitchFamily="18" charset="0"/>
              </a:rPr>
              <a:t>Zworykin</a:t>
            </a:r>
            <a:r>
              <a:rPr lang="el-GR" sz="2400" dirty="0">
                <a:latin typeface="Times New Roman" pitchFamily="18" charset="0"/>
                <a:cs typeface="Times New Roman" pitchFamily="18" charset="0"/>
              </a:rPr>
              <a:t>, και  </a:t>
            </a:r>
            <a:r>
              <a:rPr lang="el-GR" sz="2400" dirty="0" err="1">
                <a:latin typeface="Times New Roman" pitchFamily="18" charset="0"/>
                <a:cs typeface="Times New Roman" pitchFamily="18" charset="0"/>
              </a:rPr>
              <a:t>Charles</a:t>
            </a:r>
            <a:r>
              <a:rPr lang="el-GR" sz="2400" dirty="0">
                <a:latin typeface="Times New Roman" pitchFamily="18" charset="0"/>
                <a:cs typeface="Times New Roman" pitchFamily="18" charset="0"/>
              </a:rPr>
              <a:t> </a:t>
            </a:r>
            <a:r>
              <a:rPr lang="el-GR" sz="2400" dirty="0" err="1">
                <a:latin typeface="Times New Roman" pitchFamily="18" charset="0"/>
                <a:cs typeface="Times New Roman" pitchFamily="18" charset="0"/>
              </a:rPr>
              <a:t>Oatley</a:t>
            </a:r>
            <a:r>
              <a:rPr lang="el-GR" sz="2400" dirty="0">
                <a:latin typeface="Times New Roman" pitchFamily="18" charset="0"/>
                <a:cs typeface="Times New Roman" pitchFamily="18" charset="0"/>
              </a:rPr>
              <a:t> στο  </a:t>
            </a:r>
            <a:r>
              <a:rPr lang="el-GR" sz="2400" dirty="0" err="1">
                <a:latin typeface="Times New Roman" pitchFamily="18" charset="0"/>
                <a:cs typeface="Times New Roman" pitchFamily="18" charset="0"/>
              </a:rPr>
              <a:t>Cambridge</a:t>
            </a:r>
            <a:r>
              <a:rPr lang="el-GR" sz="2400" dirty="0">
                <a:latin typeface="Times New Roman" pitchFamily="18" charset="0"/>
                <a:cs typeface="Times New Roman" pitchFamily="18" charset="0"/>
              </a:rPr>
              <a:t>  δεκαετία 1950 αρχές1960</a:t>
            </a:r>
          </a:p>
          <a:p>
            <a:r>
              <a:rPr lang="el-GR" sz="2200" dirty="0">
                <a:latin typeface="Times New Roman" pitchFamily="18" charset="0"/>
                <a:cs typeface="Times New Roman" pitchFamily="18" charset="0"/>
              </a:rPr>
              <a:t> </a:t>
            </a:r>
            <a:r>
              <a:rPr lang="el-GR" sz="2400" dirty="0">
                <a:latin typeface="Times New Roman" pitchFamily="18" charset="0"/>
                <a:cs typeface="Times New Roman" pitchFamily="18" charset="0"/>
              </a:rPr>
              <a:t>1965 στην αγορά ως  "</a:t>
            </a:r>
            <a:r>
              <a:rPr lang="el-GR" sz="2400" dirty="0" err="1">
                <a:latin typeface="Times New Roman" pitchFamily="18" charset="0"/>
                <a:cs typeface="Times New Roman" pitchFamily="18" charset="0"/>
              </a:rPr>
              <a:t>Stereoscan</a:t>
            </a:r>
            <a:r>
              <a:rPr lang="el-GR" sz="2400" dirty="0">
                <a:latin typeface="Times New Roman" pitchFamily="18" charset="0"/>
                <a:cs typeface="Times New Roman" pitchFamily="18" charset="0"/>
              </a:rPr>
              <a:t>"  από </a:t>
            </a:r>
            <a:r>
              <a:rPr lang="el-GR" sz="2400" dirty="0" err="1">
                <a:latin typeface="Times New Roman" pitchFamily="18" charset="0"/>
                <a:cs typeface="Times New Roman" pitchFamily="18" charset="0"/>
              </a:rPr>
              <a:t>Cambridge</a:t>
            </a:r>
            <a:r>
              <a:rPr lang="el-GR" sz="2400" dirty="0">
                <a:latin typeface="Times New Roman" pitchFamily="18" charset="0"/>
                <a:cs typeface="Times New Roman" pitchFamily="18" charset="0"/>
              </a:rPr>
              <a:t> </a:t>
            </a:r>
            <a:r>
              <a:rPr lang="el-GR" sz="2400" dirty="0" err="1">
                <a:latin typeface="Times New Roman" pitchFamily="18" charset="0"/>
                <a:cs typeface="Times New Roman" pitchFamily="18" charset="0"/>
              </a:rPr>
              <a:t>Scientific</a:t>
            </a:r>
            <a:r>
              <a:rPr lang="el-GR" sz="2400" dirty="0">
                <a:latin typeface="Times New Roman" pitchFamily="18" charset="0"/>
                <a:cs typeface="Times New Roman" pitchFamily="18" charset="0"/>
              </a:rPr>
              <a:t> </a:t>
            </a:r>
            <a:r>
              <a:rPr lang="el-GR" sz="2400" dirty="0" err="1">
                <a:latin typeface="Times New Roman" pitchFamily="18" charset="0"/>
                <a:cs typeface="Times New Roman" pitchFamily="18" charset="0"/>
              </a:rPr>
              <a:t>Instruments</a:t>
            </a:r>
            <a:r>
              <a:rPr lang="el-GR" sz="2400" dirty="0">
                <a:latin typeface="Times New Roman" pitchFamily="18" charset="0"/>
                <a:cs typeface="Times New Roman" pitchFamily="18" charset="0"/>
              </a:rPr>
              <a:t> </a:t>
            </a:r>
            <a:r>
              <a:rPr lang="el-GR" sz="2400" dirty="0" err="1">
                <a:latin typeface="Times New Roman" pitchFamily="18" charset="0"/>
                <a:cs typeface="Times New Roman" pitchFamily="18" charset="0"/>
              </a:rPr>
              <a:t>Company</a:t>
            </a:r>
            <a:endParaRPr lang="el-GR" sz="2400" dirty="0">
              <a:latin typeface="Times New Roman" pitchFamily="18" charset="0"/>
              <a:cs typeface="Times New Roman" pitchFamily="18" charset="0"/>
            </a:endParaRPr>
          </a:p>
          <a:p>
            <a:r>
              <a:rPr lang="el-GR" sz="2400" dirty="0">
                <a:latin typeface="Times New Roman" pitchFamily="18" charset="0"/>
                <a:cs typeface="Times New Roman" pitchFamily="18" charset="0"/>
              </a:rPr>
              <a:t>πρόοδος με  μικροσκοπία δεν ήταν αρκετή   απαιτούνταν τεχνικές  καλλιέργειας στο εργαστήριο, οι οποίες άρχισαν να εξελίσσονται στα πλαίσια της διαμάχης των επιστημόνων για την Θεωρία της Αυτόματης Γένεσης </a:t>
            </a:r>
            <a:endParaRPr lang="en-US" sz="2400" dirty="0">
              <a:latin typeface="Times New Roman" pitchFamily="18" charset="0"/>
              <a:cs typeface="Times New Roman" pitchFamily="18" charset="0"/>
            </a:endParaRPr>
          </a:p>
          <a:p>
            <a:endParaRPr lang="el-GR" dirty="0"/>
          </a:p>
        </p:txBody>
      </p:sp>
      <p:pic>
        <p:nvPicPr>
          <p:cNvPr id="90116" name="Picture 4" descr="Στερεοσκοπικό μικροσκόπιο Nikon Ψηφιακό μικροσκόπιο Οπτικό μικροσκόπιο,  Στερεοσκόπιο μικροσκόπιο, γωνία, ΦΩΤΟΓΡΑΦΙΚΗ ΜΗΧΑΝΗ png | PNGEgg"/>
          <p:cNvPicPr>
            <a:picLocks noChangeAspect="1" noChangeArrowheads="1"/>
          </p:cNvPicPr>
          <p:nvPr/>
        </p:nvPicPr>
        <p:blipFill>
          <a:blip r:embed="rId3" cstate="print"/>
          <a:srcRect/>
          <a:stretch>
            <a:fillRect/>
          </a:stretch>
        </p:blipFill>
        <p:spPr bwMode="auto">
          <a:xfrm>
            <a:off x="7380312" y="1628800"/>
            <a:ext cx="1440160" cy="2088232"/>
          </a:xfrm>
          <a:prstGeom prst="rect">
            <a:avLst/>
          </a:prstGeom>
          <a:noFill/>
        </p:spPr>
      </p:pic>
      <p:pic>
        <p:nvPicPr>
          <p:cNvPr id="90118" name="Picture 6" descr="Ηλεκτρονικό μικροσκόπιο – Noesis"/>
          <p:cNvPicPr>
            <a:picLocks noChangeAspect="1" noChangeArrowheads="1"/>
          </p:cNvPicPr>
          <p:nvPr/>
        </p:nvPicPr>
        <p:blipFill>
          <a:blip r:embed="rId4" cstate="print"/>
          <a:srcRect/>
          <a:stretch>
            <a:fillRect/>
          </a:stretch>
        </p:blipFill>
        <p:spPr bwMode="auto">
          <a:xfrm>
            <a:off x="7452320" y="3933056"/>
            <a:ext cx="1368152" cy="2232248"/>
          </a:xfrm>
          <a:prstGeom prst="rect">
            <a:avLst/>
          </a:prstGeom>
          <a:noFill/>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200" b="1" dirty="0">
                <a:solidFill>
                  <a:srgbClr val="FF0000"/>
                </a:solidFill>
                <a:latin typeface="Times New Roman" pitchFamily="18" charset="0"/>
                <a:cs typeface="Times New Roman" pitchFamily="18" charset="0"/>
              </a:rPr>
              <a:t>Αβιογένεση </a:t>
            </a:r>
            <a:r>
              <a:rPr lang="en-US" sz="3200" b="1" dirty="0">
                <a:solidFill>
                  <a:srgbClr val="FF0000"/>
                </a:solidFill>
                <a:latin typeface="Times New Roman" pitchFamily="18" charset="0"/>
                <a:cs typeface="Times New Roman" pitchFamily="18" charset="0"/>
              </a:rPr>
              <a:t>(</a:t>
            </a:r>
            <a:r>
              <a:rPr lang="el-GR" sz="3200" b="1" dirty="0">
                <a:solidFill>
                  <a:srgbClr val="FF0000"/>
                </a:solidFill>
                <a:latin typeface="Times New Roman" pitchFamily="18" charset="0"/>
                <a:cs typeface="Times New Roman" pitchFamily="18" charset="0"/>
              </a:rPr>
              <a:t>αυτόματη γένεση) - </a:t>
            </a:r>
            <a:r>
              <a:rPr lang="en-US" sz="3200" b="1" dirty="0">
                <a:solidFill>
                  <a:srgbClr val="FF0000"/>
                </a:solidFill>
                <a:latin typeface="Times New Roman" pitchFamily="18" charset="0"/>
                <a:cs typeface="Times New Roman" pitchFamily="18" charset="0"/>
              </a:rPr>
              <a:t>B</a:t>
            </a:r>
            <a:r>
              <a:rPr lang="el-GR" sz="3200" b="1" dirty="0" err="1">
                <a:solidFill>
                  <a:srgbClr val="FF0000"/>
                </a:solidFill>
                <a:latin typeface="Times New Roman" pitchFamily="18" charset="0"/>
                <a:cs typeface="Times New Roman" pitchFamily="18" charset="0"/>
              </a:rPr>
              <a:t>ιογένεση</a:t>
            </a:r>
            <a:endParaRPr lang="el-GR" sz="3200" dirty="0">
              <a:latin typeface="Times New Roman" pitchFamily="18" charset="0"/>
              <a:cs typeface="Times New Roman" pitchFamily="18" charset="0"/>
            </a:endParaRPr>
          </a:p>
        </p:txBody>
      </p:sp>
      <p:sp>
        <p:nvSpPr>
          <p:cNvPr id="3" name="2 - Θέση περιεχομένου"/>
          <p:cNvSpPr>
            <a:spLocks noGrp="1"/>
          </p:cNvSpPr>
          <p:nvPr>
            <p:ph idx="1"/>
          </p:nvPr>
        </p:nvSpPr>
        <p:spPr>
          <a:xfrm>
            <a:off x="457200" y="1412776"/>
            <a:ext cx="8229600" cy="5184576"/>
          </a:xfrm>
        </p:spPr>
        <p:txBody>
          <a:bodyPr>
            <a:normAutofit fontScale="25000" lnSpcReduction="20000"/>
          </a:bodyPr>
          <a:lstStyle/>
          <a:p>
            <a:r>
              <a:rPr lang="el-GR" sz="9600" b="1" dirty="0">
                <a:latin typeface="Times New Roman" pitchFamily="18" charset="0"/>
                <a:cs typeface="Times New Roman" pitchFamily="18" charset="0"/>
              </a:rPr>
              <a:t>αβιογένεση</a:t>
            </a:r>
            <a:r>
              <a:rPr lang="el-GR" sz="9600" dirty="0">
                <a:latin typeface="Times New Roman" pitchFamily="18" charset="0"/>
                <a:cs typeface="Times New Roman" pitchFamily="18" charset="0"/>
              </a:rPr>
              <a:t>  ζωή από μη έμβια ύλη</a:t>
            </a:r>
            <a:r>
              <a:rPr lang="en-US" sz="9600" dirty="0">
                <a:latin typeface="Times New Roman" pitchFamily="18" charset="0"/>
                <a:cs typeface="Times New Roman" pitchFamily="18" charset="0"/>
              </a:rPr>
              <a:t>,</a:t>
            </a:r>
            <a:r>
              <a:rPr lang="el-GR" sz="9600" dirty="0">
                <a:latin typeface="Times New Roman" pitchFamily="18" charset="0"/>
                <a:cs typeface="Times New Roman" pitchFamily="18" charset="0"/>
              </a:rPr>
              <a:t> Αριστοτέλης 350 </a:t>
            </a:r>
            <a:r>
              <a:rPr lang="en-US" sz="9600" dirty="0">
                <a:latin typeface="Times New Roman" pitchFamily="18" charset="0"/>
                <a:cs typeface="Times New Roman" pitchFamily="18" charset="0"/>
              </a:rPr>
              <a:t>B.C.</a:t>
            </a:r>
            <a:endParaRPr lang="el-GR" sz="9600" dirty="0">
              <a:latin typeface="Times New Roman" pitchFamily="18" charset="0"/>
              <a:cs typeface="Times New Roman" pitchFamily="18" charset="0"/>
            </a:endParaRPr>
          </a:p>
          <a:p>
            <a:r>
              <a:rPr lang="el-GR" sz="9600" b="1" dirty="0">
                <a:latin typeface="Times New Roman" pitchFamily="18" charset="0"/>
                <a:cs typeface="Times New Roman" pitchFamily="18" charset="0"/>
              </a:rPr>
              <a:t>βιογένεση</a:t>
            </a:r>
            <a:r>
              <a:rPr lang="el-GR" sz="9600" dirty="0">
                <a:latin typeface="Times New Roman" pitchFamily="18" charset="0"/>
                <a:cs typeface="Times New Roman" pitchFamily="18" charset="0"/>
              </a:rPr>
              <a:t>     ζωή από προϋπάρχουσες μορφές ζωής   </a:t>
            </a:r>
          </a:p>
          <a:p>
            <a:r>
              <a:rPr lang="el-GR" sz="9600" b="1" dirty="0">
                <a:latin typeface="Times New Roman" pitchFamily="18" charset="0"/>
                <a:cs typeface="Times New Roman" pitchFamily="18" charset="0"/>
              </a:rPr>
              <a:t>Πειραματικές αποδείξεις για την βιογένεση :</a:t>
            </a:r>
          </a:p>
          <a:p>
            <a:r>
              <a:rPr lang="en-US" sz="9600" dirty="0">
                <a:latin typeface="Times New Roman" pitchFamily="18" charset="0"/>
                <a:cs typeface="Times New Roman" pitchFamily="18" charset="0"/>
              </a:rPr>
              <a:t>Lazzaro</a:t>
            </a:r>
            <a:r>
              <a:rPr lang="el-GR" sz="9600" dirty="0">
                <a:latin typeface="Times New Roman" pitchFamily="18" charset="0"/>
                <a:cs typeface="Times New Roman" pitchFamily="18" charset="0"/>
              </a:rPr>
              <a:t> </a:t>
            </a:r>
            <a:r>
              <a:rPr lang="en-US" sz="9600" dirty="0">
                <a:latin typeface="Times New Roman" pitchFamily="18" charset="0"/>
                <a:cs typeface="Times New Roman" pitchFamily="18" charset="0"/>
              </a:rPr>
              <a:t>Spallanzani1768</a:t>
            </a:r>
            <a:r>
              <a:rPr lang="el-GR" sz="9600" dirty="0">
                <a:latin typeface="Times New Roman" pitchFamily="18" charset="0"/>
                <a:cs typeface="Times New Roman" pitchFamily="18" charset="0"/>
              </a:rPr>
              <a:t>, </a:t>
            </a:r>
            <a:r>
              <a:rPr lang="el-GR" sz="9600" dirty="0" err="1">
                <a:latin typeface="Times New Roman" pitchFamily="18" charset="0"/>
                <a:cs typeface="Times New Roman" pitchFamily="18" charset="0"/>
              </a:rPr>
              <a:t>Francois</a:t>
            </a:r>
            <a:r>
              <a:rPr lang="el-GR" sz="9600" dirty="0">
                <a:latin typeface="Times New Roman" pitchFamily="18" charset="0"/>
                <a:cs typeface="Times New Roman" pitchFamily="18" charset="0"/>
              </a:rPr>
              <a:t> </a:t>
            </a:r>
            <a:r>
              <a:rPr lang="el-GR" sz="9600" dirty="0" err="1">
                <a:latin typeface="Times New Roman" pitchFamily="18" charset="0"/>
                <a:cs typeface="Times New Roman" pitchFamily="18" charset="0"/>
              </a:rPr>
              <a:t>Raspail</a:t>
            </a:r>
            <a:r>
              <a:rPr lang="el-GR" sz="9600" dirty="0">
                <a:latin typeface="Times New Roman" pitchFamily="18" charset="0"/>
                <a:cs typeface="Times New Roman" pitchFamily="18" charset="0"/>
              </a:rPr>
              <a:t> 1836 </a:t>
            </a:r>
          </a:p>
          <a:p>
            <a:pPr>
              <a:buNone/>
            </a:pPr>
            <a:r>
              <a:rPr lang="el-GR" sz="9600" dirty="0">
                <a:latin typeface="Times New Roman" pitchFamily="18" charset="0"/>
                <a:cs typeface="Times New Roman" pitchFamily="18" charset="0"/>
              </a:rPr>
              <a:t>      </a:t>
            </a:r>
            <a:r>
              <a:rPr lang="el-GR" sz="9600" dirty="0" err="1">
                <a:latin typeface="Times New Roman" pitchFamily="18" charset="0"/>
                <a:cs typeface="Times New Roman" pitchFamily="18" charset="0"/>
              </a:rPr>
              <a:t>Rudolph</a:t>
            </a:r>
            <a:r>
              <a:rPr lang="el-GR" sz="9600" dirty="0">
                <a:latin typeface="Times New Roman" pitchFamily="18" charset="0"/>
                <a:cs typeface="Times New Roman" pitchFamily="18" charset="0"/>
              </a:rPr>
              <a:t> </a:t>
            </a:r>
            <a:r>
              <a:rPr lang="el-GR" sz="9600" dirty="0" err="1">
                <a:latin typeface="Times New Roman" pitchFamily="18" charset="0"/>
                <a:cs typeface="Times New Roman" pitchFamily="18" charset="0"/>
              </a:rPr>
              <a:t>Virchow</a:t>
            </a:r>
            <a:r>
              <a:rPr lang="el-GR" sz="9600" dirty="0">
                <a:latin typeface="Times New Roman" pitchFamily="18" charset="0"/>
                <a:cs typeface="Times New Roman" pitchFamily="18" charset="0"/>
              </a:rPr>
              <a:t>  1858</a:t>
            </a:r>
            <a:r>
              <a:rPr lang="en-US" sz="9600" dirty="0">
                <a:latin typeface="Times New Roman" pitchFamily="18" charset="0"/>
                <a:cs typeface="Times New Roman" pitchFamily="18" charset="0"/>
              </a:rPr>
              <a:t> </a:t>
            </a:r>
            <a:r>
              <a:rPr lang="el-GR" sz="9600" dirty="0">
                <a:latin typeface="Times New Roman" pitchFamily="18" charset="0"/>
                <a:cs typeface="Times New Roman" pitchFamily="18" charset="0"/>
              </a:rPr>
              <a:t>: "</a:t>
            </a:r>
            <a:r>
              <a:rPr lang="el-GR" sz="9600" dirty="0" err="1">
                <a:latin typeface="Times New Roman" pitchFamily="18" charset="0"/>
                <a:cs typeface="Times New Roman" pitchFamily="18" charset="0"/>
              </a:rPr>
              <a:t>Omnis</a:t>
            </a:r>
            <a:r>
              <a:rPr lang="el-GR" sz="9600" dirty="0">
                <a:latin typeface="Times New Roman" pitchFamily="18" charset="0"/>
                <a:cs typeface="Times New Roman" pitchFamily="18" charset="0"/>
              </a:rPr>
              <a:t> </a:t>
            </a:r>
            <a:r>
              <a:rPr lang="el-GR" sz="9600" dirty="0" err="1">
                <a:latin typeface="Times New Roman" pitchFamily="18" charset="0"/>
                <a:cs typeface="Times New Roman" pitchFamily="18" charset="0"/>
              </a:rPr>
              <a:t>cellula</a:t>
            </a:r>
            <a:r>
              <a:rPr lang="el-GR" sz="9600" dirty="0">
                <a:latin typeface="Times New Roman" pitchFamily="18" charset="0"/>
                <a:cs typeface="Times New Roman" pitchFamily="18" charset="0"/>
              </a:rPr>
              <a:t> e </a:t>
            </a:r>
            <a:r>
              <a:rPr lang="el-GR" sz="9600" dirty="0" err="1">
                <a:latin typeface="Times New Roman" pitchFamily="18" charset="0"/>
                <a:cs typeface="Times New Roman" pitchFamily="18" charset="0"/>
              </a:rPr>
              <a:t>celula</a:t>
            </a:r>
            <a:r>
              <a:rPr lang="el-GR" sz="9600" dirty="0">
                <a:latin typeface="Times New Roman" pitchFamily="18" charset="0"/>
                <a:cs typeface="Times New Roman" pitchFamily="18" charset="0"/>
              </a:rPr>
              <a:t>” –</a:t>
            </a:r>
          </a:p>
          <a:p>
            <a:pPr>
              <a:buNone/>
            </a:pPr>
            <a:r>
              <a:rPr lang="el-GR" sz="9600" dirty="0">
                <a:latin typeface="Times New Roman" pitchFamily="18" charset="0"/>
                <a:cs typeface="Times New Roman" pitchFamily="18" charset="0"/>
              </a:rPr>
              <a:t>      (κάθε κύτταρο  από κύτταρο)</a:t>
            </a:r>
          </a:p>
          <a:p>
            <a:pPr marL="0" indent="0">
              <a:lnSpc>
                <a:spcPct val="80000"/>
              </a:lnSpc>
              <a:defRPr/>
            </a:pPr>
            <a:r>
              <a:rPr lang="el-GR" sz="9600" dirty="0">
                <a:latin typeface="Times New Roman" pitchFamily="18" charset="0"/>
                <a:cs typeface="Times New Roman" pitchFamily="18" charset="0"/>
              </a:rPr>
              <a:t>    </a:t>
            </a:r>
            <a:r>
              <a:rPr lang="en-US" sz="9600" dirty="0">
                <a:latin typeface="Times New Roman" pitchFamily="18" charset="0"/>
                <a:cs typeface="Times New Roman" pitchFamily="18" charset="0"/>
              </a:rPr>
              <a:t>Pasteur</a:t>
            </a:r>
            <a:r>
              <a:rPr lang="el-GR" sz="9600" dirty="0">
                <a:latin typeface="Times New Roman" pitchFamily="18" charset="0"/>
                <a:cs typeface="Times New Roman" pitchFamily="18" charset="0"/>
              </a:rPr>
              <a:t> 1864 και </a:t>
            </a:r>
            <a:r>
              <a:rPr lang="en-US" sz="9600" dirty="0">
                <a:latin typeface="Times New Roman" pitchFamily="18" charset="0"/>
                <a:cs typeface="Times New Roman" pitchFamily="18" charset="0"/>
              </a:rPr>
              <a:t>Tyndall 1881</a:t>
            </a:r>
            <a:r>
              <a:rPr lang="el-GR" sz="9600" dirty="0">
                <a:latin typeface="Times New Roman" pitchFamily="18" charset="0"/>
                <a:cs typeface="Times New Roman" pitchFamily="18" charset="0"/>
              </a:rPr>
              <a:t>με  πειράματα απέδειξαν ότι</a:t>
            </a:r>
          </a:p>
          <a:p>
            <a:pPr marL="0" indent="0">
              <a:lnSpc>
                <a:spcPct val="80000"/>
              </a:lnSpc>
              <a:buNone/>
              <a:defRPr/>
            </a:pPr>
            <a:r>
              <a:rPr lang="el-GR" sz="9600" dirty="0">
                <a:latin typeface="Times New Roman" pitchFamily="18" charset="0"/>
                <a:cs typeface="Times New Roman" pitchFamily="18" charset="0"/>
              </a:rPr>
              <a:t>     η ανάπτυξη μικροοργανισμών σε διαλύματα θρεπτικών</a:t>
            </a:r>
          </a:p>
          <a:p>
            <a:pPr marL="0" indent="0">
              <a:lnSpc>
                <a:spcPct val="80000"/>
              </a:lnSpc>
              <a:buNone/>
              <a:defRPr/>
            </a:pPr>
            <a:r>
              <a:rPr lang="el-GR" sz="9600" dirty="0">
                <a:latin typeface="Times New Roman" pitchFamily="18" charset="0"/>
                <a:cs typeface="Times New Roman" pitchFamily="18" charset="0"/>
              </a:rPr>
              <a:t>     ουσιών δεν γίνεται αυτόματα και αναίρεσαν οριστικά τη</a:t>
            </a:r>
          </a:p>
          <a:p>
            <a:pPr marL="0" indent="0">
              <a:lnSpc>
                <a:spcPct val="80000"/>
              </a:lnSpc>
              <a:buNone/>
              <a:defRPr/>
            </a:pPr>
            <a:r>
              <a:rPr lang="el-GR" sz="9600" dirty="0">
                <a:latin typeface="Times New Roman" pitchFamily="18" charset="0"/>
                <a:cs typeface="Times New Roman" pitchFamily="18" charset="0"/>
              </a:rPr>
              <a:t>     θεωρία της αυτόματης γένεσης</a:t>
            </a:r>
          </a:p>
          <a:p>
            <a:pPr marL="0" indent="0">
              <a:lnSpc>
                <a:spcPct val="80000"/>
              </a:lnSpc>
              <a:buNone/>
              <a:defRPr/>
            </a:pPr>
            <a:r>
              <a:rPr lang="el-GR" sz="9600" dirty="0">
                <a:latin typeface="Times New Roman" pitchFamily="18" charset="0"/>
                <a:cs typeface="Times New Roman" pitchFamily="18" charset="0"/>
              </a:rPr>
              <a:t>      Οι μελέτες για τον ρόλο των μικροοργανισμών στην</a:t>
            </a:r>
          </a:p>
          <a:p>
            <a:pPr marL="0" indent="0">
              <a:lnSpc>
                <a:spcPct val="80000"/>
              </a:lnSpc>
              <a:buNone/>
              <a:defRPr/>
            </a:pPr>
            <a:r>
              <a:rPr lang="el-GR" sz="9600" dirty="0">
                <a:latin typeface="Times New Roman" pitchFamily="18" charset="0"/>
                <a:cs typeface="Times New Roman" pitchFamily="18" charset="0"/>
              </a:rPr>
              <a:t>      πρόκληση νόσων τελικά οδήγησε στον</a:t>
            </a:r>
          </a:p>
          <a:p>
            <a:pPr marL="0" indent="0">
              <a:lnSpc>
                <a:spcPct val="80000"/>
              </a:lnSpc>
              <a:buNone/>
              <a:defRPr/>
            </a:pPr>
            <a:endParaRPr lang="el-GR" sz="5100" dirty="0">
              <a:latin typeface="Times New Roman" pitchFamily="18" charset="0"/>
              <a:cs typeface="Times New Roman" pitchFamily="18" charset="0"/>
            </a:endParaRPr>
          </a:p>
          <a:p>
            <a:pPr marL="0" indent="0">
              <a:lnSpc>
                <a:spcPct val="80000"/>
              </a:lnSpc>
              <a:buNone/>
              <a:defRPr/>
            </a:pPr>
            <a:r>
              <a:rPr lang="el-GR" sz="11200" b="1" dirty="0">
                <a:solidFill>
                  <a:srgbClr val="C00000"/>
                </a:solidFill>
                <a:latin typeface="Times New Roman" pitchFamily="18" charset="0"/>
                <a:cs typeface="Times New Roman" pitchFamily="18" charset="0"/>
              </a:rPr>
              <a:t>      Χρυσός Αιώνας  Μικροβιολογίας  (</a:t>
            </a:r>
            <a:r>
              <a:rPr lang="en-US" sz="11200" b="1" dirty="0">
                <a:solidFill>
                  <a:srgbClr val="C00000"/>
                </a:solidFill>
                <a:latin typeface="Times New Roman" pitchFamily="18" charset="0"/>
                <a:cs typeface="Times New Roman" pitchFamily="18" charset="0"/>
              </a:rPr>
              <a:t>1857 </a:t>
            </a:r>
            <a:r>
              <a:rPr lang="el-GR" sz="11200" b="1" dirty="0">
                <a:solidFill>
                  <a:srgbClr val="C00000"/>
                </a:solidFill>
                <a:latin typeface="Times New Roman" pitchFamily="18" charset="0"/>
                <a:cs typeface="Times New Roman" pitchFamily="18" charset="0"/>
              </a:rPr>
              <a:t>–</a:t>
            </a:r>
            <a:r>
              <a:rPr lang="en-US" sz="11200" b="1" dirty="0">
                <a:solidFill>
                  <a:srgbClr val="C00000"/>
                </a:solidFill>
                <a:latin typeface="Times New Roman" pitchFamily="18" charset="0"/>
                <a:cs typeface="Times New Roman" pitchFamily="18" charset="0"/>
              </a:rPr>
              <a:t> </a:t>
            </a:r>
            <a:r>
              <a:rPr lang="el-GR" sz="11200" b="1" dirty="0">
                <a:solidFill>
                  <a:srgbClr val="C00000"/>
                </a:solidFill>
                <a:latin typeface="Times New Roman" pitchFamily="18" charset="0"/>
                <a:cs typeface="Times New Roman" pitchFamily="18" charset="0"/>
              </a:rPr>
              <a:t> </a:t>
            </a:r>
            <a:r>
              <a:rPr lang="en-US" sz="11200" b="1" dirty="0">
                <a:solidFill>
                  <a:srgbClr val="C00000"/>
                </a:solidFill>
                <a:latin typeface="Times New Roman" pitchFamily="18" charset="0"/>
                <a:cs typeface="Times New Roman" pitchFamily="18" charset="0"/>
              </a:rPr>
              <a:t>1914</a:t>
            </a:r>
            <a:r>
              <a:rPr lang="el-GR" sz="11200" b="1" dirty="0">
                <a:solidFill>
                  <a:srgbClr val="C00000"/>
                </a:solidFill>
                <a:latin typeface="Times New Roman" pitchFamily="18" charset="0"/>
                <a:cs typeface="Times New Roman" pitchFamily="18" charset="0"/>
              </a:rPr>
              <a:t>)</a:t>
            </a:r>
            <a:r>
              <a:rPr lang="en-US" sz="11200" b="1" dirty="0">
                <a:solidFill>
                  <a:srgbClr val="C00000"/>
                </a:solidFill>
                <a:latin typeface="Times New Roman" pitchFamily="18" charset="0"/>
                <a:cs typeface="Times New Roman" pitchFamily="18" charset="0"/>
              </a:rPr>
              <a:t> </a:t>
            </a:r>
            <a:r>
              <a:rPr lang="el-GR" sz="11200" b="1" dirty="0">
                <a:solidFill>
                  <a:srgbClr val="C00000"/>
                </a:solidFill>
                <a:latin typeface="Times New Roman" pitchFamily="18" charset="0"/>
                <a:cs typeface="Times New Roman" pitchFamily="18" charset="0"/>
              </a:rPr>
              <a:t> </a:t>
            </a:r>
          </a:p>
          <a:p>
            <a:pPr marL="0" indent="0">
              <a:lnSpc>
                <a:spcPct val="80000"/>
              </a:lnSpc>
              <a:buNone/>
              <a:defRPr/>
            </a:pPr>
            <a:r>
              <a:rPr lang="el-GR" sz="11200" b="1" dirty="0">
                <a:solidFill>
                  <a:srgbClr val="C00000"/>
                </a:solidFill>
                <a:latin typeface="Times New Roman" pitchFamily="18" charset="0"/>
                <a:cs typeface="Times New Roman" pitchFamily="18" charset="0"/>
              </a:rPr>
              <a:t>           και   καθιέρωσής της ως επιστήμης </a:t>
            </a:r>
          </a:p>
          <a:p>
            <a:pPr marL="0" indent="0">
              <a:lnSpc>
                <a:spcPct val="80000"/>
              </a:lnSpc>
              <a:buNone/>
              <a:defRPr/>
            </a:pPr>
            <a:endParaRPr lang="el-GR" sz="7400" b="1" dirty="0">
              <a:solidFill>
                <a:srgbClr val="C00000"/>
              </a:solidFill>
              <a:latin typeface="Times New Roman" pitchFamily="18" charset="0"/>
              <a:cs typeface="Times New Roman" pitchFamily="18" charset="0"/>
            </a:endParaRPr>
          </a:p>
          <a:p>
            <a:pPr marL="0" indent="0">
              <a:lnSpc>
                <a:spcPct val="80000"/>
              </a:lnSpc>
              <a:buNone/>
              <a:defRPr/>
            </a:pPr>
            <a:endParaRPr lang="el-GR" sz="7400" b="1" dirty="0">
              <a:solidFill>
                <a:srgbClr val="C00000"/>
              </a:solidFill>
              <a:latin typeface="Times New Roman" pitchFamily="18" charset="0"/>
              <a:cs typeface="Times New Roman" pitchFamily="18" charset="0"/>
            </a:endParaRPr>
          </a:p>
          <a:p>
            <a:pPr marL="0" indent="0">
              <a:lnSpc>
                <a:spcPct val="80000"/>
              </a:lnSpc>
              <a:buNone/>
              <a:defRPr/>
            </a:pPr>
            <a:endParaRPr lang="en-US" sz="7400" dirty="0">
              <a:latin typeface="Times New Roman" pitchFamily="18" charset="0"/>
              <a:cs typeface="Times New Roman" pitchFamily="18" charset="0"/>
            </a:endParaRPr>
          </a:p>
          <a:p>
            <a:endParaRPr lang="el-GR" sz="7400" dirty="0"/>
          </a:p>
        </p:txBody>
      </p:sp>
      <p:pic>
        <p:nvPicPr>
          <p:cNvPr id="4" name="Picture 20" descr="aristotleLysippusWikiPubDo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7308304" y="1916832"/>
            <a:ext cx="1224136" cy="1296144"/>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922114"/>
          </a:xfrm>
        </p:spPr>
        <p:txBody>
          <a:bodyPr>
            <a:normAutofit/>
          </a:bodyPr>
          <a:lstStyle/>
          <a:p>
            <a:r>
              <a:rPr lang="el-GR" sz="3600" b="1" dirty="0">
                <a:solidFill>
                  <a:srgbClr val="FF0000"/>
                </a:solidFill>
                <a:latin typeface="Times New Roman" pitchFamily="18" charset="0"/>
                <a:cs typeface="Times New Roman" pitchFamily="18" charset="0"/>
              </a:rPr>
              <a:t>Κλάδοι της Μικροβιολογίας</a:t>
            </a:r>
            <a:endParaRPr lang="el-GR" sz="3600" dirty="0"/>
          </a:p>
        </p:txBody>
      </p:sp>
      <p:sp>
        <p:nvSpPr>
          <p:cNvPr id="3" name="2 - Θέση περιεχομένου"/>
          <p:cNvSpPr>
            <a:spLocks noGrp="1"/>
          </p:cNvSpPr>
          <p:nvPr>
            <p:ph idx="1"/>
          </p:nvPr>
        </p:nvSpPr>
        <p:spPr>
          <a:xfrm>
            <a:off x="457200" y="1268760"/>
            <a:ext cx="8229600" cy="5184576"/>
          </a:xfrm>
        </p:spPr>
        <p:txBody>
          <a:bodyPr>
            <a:normAutofit fontScale="25000" lnSpcReduction="20000"/>
          </a:bodyPr>
          <a:lstStyle/>
          <a:p>
            <a:pPr fontAlgn="base"/>
            <a:endParaRPr lang="el-GR" sz="4200" b="1" dirty="0">
              <a:solidFill>
                <a:srgbClr val="FF0000"/>
              </a:solidFill>
              <a:latin typeface="Times New Roman" pitchFamily="18" charset="0"/>
              <a:cs typeface="Times New Roman" pitchFamily="18" charset="0"/>
            </a:endParaRPr>
          </a:p>
          <a:p>
            <a:pPr fontAlgn="base"/>
            <a:r>
              <a:rPr lang="el-GR" sz="8000" b="1" dirty="0">
                <a:solidFill>
                  <a:srgbClr val="FF0000"/>
                </a:solidFill>
                <a:latin typeface="Times New Roman" pitchFamily="18" charset="0"/>
                <a:cs typeface="Times New Roman" pitchFamily="18" charset="0"/>
              </a:rPr>
              <a:t>ΒΑΣΙΚΗ  ΜΙΚΡΟΒΙΟΛΟΓΙΑ </a:t>
            </a:r>
            <a:r>
              <a:rPr lang="en-US" sz="8000" b="1" dirty="0">
                <a:solidFill>
                  <a:srgbClr val="FF0000"/>
                </a:solidFill>
                <a:latin typeface="Times New Roman" pitchFamily="18" charset="0"/>
                <a:cs typeface="Times New Roman" pitchFamily="18" charset="0"/>
              </a:rPr>
              <a:t>:</a:t>
            </a:r>
            <a:endParaRPr lang="el-GR" sz="8000" b="1" dirty="0">
              <a:solidFill>
                <a:srgbClr val="FF0000"/>
              </a:solidFill>
              <a:latin typeface="Times New Roman" pitchFamily="18" charset="0"/>
              <a:cs typeface="Times New Roman" pitchFamily="18" charset="0"/>
            </a:endParaRPr>
          </a:p>
          <a:p>
            <a:pPr fontAlgn="base"/>
            <a:r>
              <a:rPr lang="el-GR" sz="8000" b="1" dirty="0">
                <a:latin typeface="Times New Roman" pitchFamily="18" charset="0"/>
                <a:cs typeface="Times New Roman" pitchFamily="18" charset="0"/>
              </a:rPr>
              <a:t>Γενική Μικροβιολογία </a:t>
            </a:r>
            <a:r>
              <a:rPr lang="en-US" sz="8000" dirty="0">
                <a:latin typeface="Times New Roman" pitchFamily="18" charset="0"/>
                <a:cs typeface="Times New Roman" pitchFamily="18" charset="0"/>
              </a:rPr>
              <a:t> </a:t>
            </a:r>
            <a:r>
              <a:rPr lang="el-GR" sz="8000" dirty="0">
                <a:latin typeface="Times New Roman" pitchFamily="18" charset="0"/>
                <a:cs typeface="Times New Roman" pitchFamily="18" charset="0"/>
              </a:rPr>
              <a:t>Δομή και ιδιότητες μικροοργανισμών</a:t>
            </a:r>
          </a:p>
          <a:p>
            <a:pPr fontAlgn="base"/>
            <a:endParaRPr lang="el-GR" sz="8000" dirty="0">
              <a:latin typeface="Times New Roman" pitchFamily="18" charset="0"/>
              <a:cs typeface="Times New Roman" pitchFamily="18" charset="0"/>
            </a:endParaRPr>
          </a:p>
          <a:p>
            <a:pPr fontAlgn="base"/>
            <a:r>
              <a:rPr lang="el-GR" sz="8000" b="1" dirty="0">
                <a:latin typeface="Times New Roman" pitchFamily="18" charset="0"/>
                <a:cs typeface="Times New Roman" pitchFamily="18" charset="0"/>
              </a:rPr>
              <a:t>Ανοσολογία </a:t>
            </a:r>
            <a:r>
              <a:rPr lang="el-GR" sz="8000" dirty="0">
                <a:latin typeface="Times New Roman" pitchFamily="18" charset="0"/>
                <a:cs typeface="Times New Roman" pitchFamily="18" charset="0"/>
              </a:rPr>
              <a:t> Μελέτη ανοσοποιητικού συστήματος</a:t>
            </a:r>
          </a:p>
          <a:p>
            <a:pPr fontAlgn="base"/>
            <a:endParaRPr lang="el-GR" sz="8000" b="1" dirty="0">
              <a:solidFill>
                <a:srgbClr val="FF0000"/>
              </a:solidFill>
              <a:latin typeface="Times New Roman" pitchFamily="18" charset="0"/>
              <a:cs typeface="Times New Roman" pitchFamily="18" charset="0"/>
            </a:endParaRPr>
          </a:p>
          <a:p>
            <a:pPr fontAlgn="base"/>
            <a:r>
              <a:rPr lang="el-GR" sz="8000" b="1" dirty="0">
                <a:solidFill>
                  <a:srgbClr val="FF0000"/>
                </a:solidFill>
                <a:latin typeface="Times New Roman" pitchFamily="18" charset="0"/>
                <a:cs typeface="Times New Roman" pitchFamily="18" charset="0"/>
              </a:rPr>
              <a:t>ΕΦΑΡΜΟΣΜΕΝΗ ΜΙΚΡΟΒΙΟΛΟΓΙΑ </a:t>
            </a:r>
            <a:r>
              <a:rPr lang="en-US" sz="8000" b="1" dirty="0">
                <a:solidFill>
                  <a:srgbClr val="FF0000"/>
                </a:solidFill>
                <a:latin typeface="Times New Roman" pitchFamily="18" charset="0"/>
                <a:cs typeface="Times New Roman" pitchFamily="18" charset="0"/>
              </a:rPr>
              <a:t>:</a:t>
            </a:r>
            <a:endParaRPr lang="el-GR" sz="8000" b="1" dirty="0">
              <a:solidFill>
                <a:srgbClr val="FF0000"/>
              </a:solidFill>
              <a:latin typeface="Times New Roman" pitchFamily="18" charset="0"/>
              <a:cs typeface="Times New Roman" pitchFamily="18" charset="0"/>
            </a:endParaRPr>
          </a:p>
          <a:p>
            <a:pPr fontAlgn="base"/>
            <a:r>
              <a:rPr lang="el-GR" sz="8000" b="1" dirty="0">
                <a:latin typeface="Times New Roman" pitchFamily="18" charset="0"/>
                <a:cs typeface="Times New Roman" pitchFamily="18" charset="0"/>
              </a:rPr>
              <a:t>Ιατρική Μικροβιολογία </a:t>
            </a:r>
            <a:r>
              <a:rPr lang="en-US" sz="8000" dirty="0">
                <a:latin typeface="Times New Roman" pitchFamily="18" charset="0"/>
                <a:cs typeface="Times New Roman" pitchFamily="18" charset="0"/>
              </a:rPr>
              <a:t> –</a:t>
            </a:r>
            <a:r>
              <a:rPr lang="el-GR" sz="8000" dirty="0">
                <a:latin typeface="Times New Roman" pitchFamily="18" charset="0"/>
                <a:cs typeface="Times New Roman" pitchFamily="18" charset="0"/>
              </a:rPr>
              <a:t> </a:t>
            </a:r>
            <a:r>
              <a:rPr lang="el-GR" sz="8000" b="1" dirty="0">
                <a:latin typeface="Times New Roman" pitchFamily="18" charset="0"/>
                <a:cs typeface="Times New Roman" pitchFamily="18" charset="0"/>
              </a:rPr>
              <a:t> </a:t>
            </a:r>
            <a:r>
              <a:rPr lang="el-GR" sz="8000" dirty="0">
                <a:latin typeface="Times New Roman" pitchFamily="18" charset="0"/>
                <a:cs typeface="Times New Roman" pitchFamily="18" charset="0"/>
              </a:rPr>
              <a:t>μελέτη παθογόνων  μικροοργανισμών</a:t>
            </a:r>
          </a:p>
          <a:p>
            <a:pPr fontAlgn="base"/>
            <a:endParaRPr lang="en-US" sz="8000" dirty="0">
              <a:latin typeface="Times New Roman" pitchFamily="18" charset="0"/>
              <a:cs typeface="Times New Roman" pitchFamily="18" charset="0"/>
            </a:endParaRPr>
          </a:p>
          <a:p>
            <a:pPr fontAlgn="base"/>
            <a:r>
              <a:rPr lang="el-GR" sz="8000" b="1" dirty="0">
                <a:latin typeface="Times New Roman" pitchFamily="18" charset="0"/>
                <a:cs typeface="Times New Roman" pitchFamily="18" charset="0"/>
              </a:rPr>
              <a:t>Βιοτεχνολογία </a:t>
            </a:r>
            <a:r>
              <a:rPr lang="en-US" sz="8000" dirty="0">
                <a:latin typeface="Times New Roman" pitchFamily="18" charset="0"/>
                <a:cs typeface="Times New Roman" pitchFamily="18" charset="0"/>
              </a:rPr>
              <a:t> </a:t>
            </a:r>
            <a:r>
              <a:rPr lang="en-US" sz="8000" b="1" dirty="0"/>
              <a:t>-</a:t>
            </a:r>
            <a:r>
              <a:rPr lang="el-GR" sz="8000" b="1" dirty="0"/>
              <a:t>σύγχρονη Μικροβιολογία</a:t>
            </a:r>
            <a:r>
              <a:rPr lang="en-US" sz="8000" dirty="0">
                <a:latin typeface="Times New Roman" pitchFamily="18" charset="0"/>
                <a:cs typeface="Times New Roman" pitchFamily="18" charset="0"/>
              </a:rPr>
              <a:t>–</a:t>
            </a:r>
            <a:r>
              <a:rPr lang="el-GR" sz="8000" dirty="0">
                <a:latin typeface="Times New Roman" pitchFamily="18" charset="0"/>
                <a:cs typeface="Times New Roman" pitchFamily="18" charset="0"/>
              </a:rPr>
              <a:t>  μελέτη ιδιοτήτων  μικροοργανισμών μέσω γενετικής μηχανικής</a:t>
            </a:r>
            <a:r>
              <a:rPr lang="en-US" sz="8000" dirty="0">
                <a:latin typeface="Times New Roman" pitchFamily="18" charset="0"/>
                <a:cs typeface="Times New Roman" pitchFamily="18" charset="0"/>
              </a:rPr>
              <a:t> – </a:t>
            </a:r>
            <a:r>
              <a:rPr lang="el-GR" sz="8000" dirty="0">
                <a:latin typeface="Times New Roman" pitchFamily="18" charset="0"/>
                <a:cs typeface="Times New Roman" pitchFamily="18" charset="0"/>
              </a:rPr>
              <a:t>άλματα στην διάγνωση</a:t>
            </a:r>
          </a:p>
          <a:p>
            <a:pPr fontAlgn="base"/>
            <a:endParaRPr lang="el-GR" sz="8000" dirty="0">
              <a:latin typeface="Times New Roman" pitchFamily="18" charset="0"/>
              <a:cs typeface="Times New Roman" pitchFamily="18" charset="0"/>
            </a:endParaRPr>
          </a:p>
          <a:p>
            <a:pPr fontAlgn="base"/>
            <a:r>
              <a:rPr lang="el-GR" sz="8000" b="1" dirty="0">
                <a:latin typeface="Times New Roman" pitchFamily="18" charset="0"/>
                <a:cs typeface="Times New Roman" pitchFamily="18" charset="0"/>
              </a:rPr>
              <a:t>Αγροτική  και Περιβαλλοντική Μικροβιολογία </a:t>
            </a:r>
            <a:r>
              <a:rPr lang="en-US" sz="8000" b="1" dirty="0">
                <a:latin typeface="Times New Roman" pitchFamily="18" charset="0"/>
                <a:cs typeface="Times New Roman" pitchFamily="18" charset="0"/>
              </a:rPr>
              <a:t>:</a:t>
            </a:r>
            <a:r>
              <a:rPr lang="en-US" sz="8000" dirty="0">
                <a:latin typeface="Times New Roman" pitchFamily="18" charset="0"/>
                <a:cs typeface="Times New Roman" pitchFamily="18" charset="0"/>
              </a:rPr>
              <a:t> </a:t>
            </a:r>
            <a:r>
              <a:rPr lang="el-GR" sz="8000" dirty="0">
                <a:latin typeface="Times New Roman" pitchFamily="18" charset="0"/>
                <a:cs typeface="Times New Roman" pitchFamily="18" charset="0"/>
              </a:rPr>
              <a:t> μικροοργανισμοί στη γεωργία  και περιβάλλον (ανακύκλωση, </a:t>
            </a:r>
            <a:r>
              <a:rPr lang="el-GR" sz="8000" dirty="0" err="1">
                <a:latin typeface="Times New Roman" pitchFamily="18" charset="0"/>
                <a:cs typeface="Times New Roman" pitchFamily="18" charset="0"/>
              </a:rPr>
              <a:t>βιοδιάσπαση</a:t>
            </a:r>
            <a:r>
              <a:rPr lang="el-GR" sz="8000" dirty="0">
                <a:latin typeface="Times New Roman" pitchFamily="18" charset="0"/>
                <a:cs typeface="Times New Roman" pitchFamily="18" charset="0"/>
              </a:rPr>
              <a:t>)</a:t>
            </a:r>
          </a:p>
          <a:p>
            <a:pPr>
              <a:lnSpc>
                <a:spcPct val="90000"/>
              </a:lnSpc>
              <a:spcBef>
                <a:spcPct val="50000"/>
              </a:spcBef>
            </a:pPr>
            <a:r>
              <a:rPr lang="el-GR" sz="8000" b="1" dirty="0">
                <a:latin typeface="Times New Roman" pitchFamily="18" charset="0"/>
                <a:cs typeface="Times New Roman" pitchFamily="18" charset="0"/>
              </a:rPr>
              <a:t>Μικροβιολογία Τροφίμων </a:t>
            </a:r>
            <a:r>
              <a:rPr lang="en-US" sz="8000" dirty="0">
                <a:latin typeface="Times New Roman" pitchFamily="18" charset="0"/>
                <a:cs typeface="Times New Roman" pitchFamily="18" charset="0"/>
              </a:rPr>
              <a:t>:</a:t>
            </a:r>
            <a:r>
              <a:rPr lang="el-GR" sz="8000" dirty="0">
                <a:latin typeface="Times New Roman" pitchFamily="18" charset="0"/>
                <a:cs typeface="Times New Roman" pitchFamily="18" charset="0"/>
              </a:rPr>
              <a:t> </a:t>
            </a:r>
            <a:r>
              <a:rPr lang="en-US" sz="8000" dirty="0">
                <a:latin typeface="Times New Roman" pitchFamily="18" charset="0"/>
                <a:cs typeface="Times New Roman" pitchFamily="18" charset="0"/>
              </a:rPr>
              <a:t> </a:t>
            </a:r>
            <a:r>
              <a:rPr lang="el-GR" sz="8000" dirty="0">
                <a:latin typeface="Times New Roman" pitchFamily="18" charset="0"/>
                <a:cs typeface="Times New Roman" pitchFamily="18" charset="0"/>
              </a:rPr>
              <a:t>παραγωγή τυριού, γιαούρτης, τουρσιών, βρώσιμων ελιών, μπύρας κ.λπ. από μικροοργανισμούς </a:t>
            </a:r>
          </a:p>
          <a:p>
            <a:pPr>
              <a:lnSpc>
                <a:spcPct val="90000"/>
              </a:lnSpc>
              <a:spcBef>
                <a:spcPct val="50000"/>
              </a:spcBef>
              <a:buNone/>
            </a:pPr>
            <a:r>
              <a:rPr lang="el-GR" sz="8000" dirty="0">
                <a:latin typeface="Times New Roman" pitchFamily="18" charset="0"/>
                <a:cs typeface="Times New Roman" pitchFamily="18" charset="0"/>
              </a:rPr>
              <a:t>      μικροβιακή μόλυνση  τροφίμων  - </a:t>
            </a:r>
            <a:r>
              <a:rPr lang="el-GR" sz="8000" dirty="0" err="1">
                <a:latin typeface="Times New Roman" pitchFamily="18" charset="0"/>
                <a:cs typeface="Times New Roman" pitchFamily="18" charset="0"/>
              </a:rPr>
              <a:t>τροφιμογενείς</a:t>
            </a:r>
            <a:r>
              <a:rPr lang="el-GR" sz="8000" dirty="0">
                <a:latin typeface="Times New Roman" pitchFamily="18" charset="0"/>
                <a:cs typeface="Times New Roman" pitchFamily="18" charset="0"/>
              </a:rPr>
              <a:t> λοιμώξεις  </a:t>
            </a:r>
          </a:p>
          <a:p>
            <a:pPr>
              <a:lnSpc>
                <a:spcPct val="90000"/>
              </a:lnSpc>
              <a:spcBef>
                <a:spcPct val="50000"/>
              </a:spcBef>
              <a:buNone/>
            </a:pPr>
            <a:r>
              <a:rPr lang="el-GR" sz="8000" dirty="0">
                <a:latin typeface="Times New Roman" pitchFamily="18" charset="0"/>
                <a:cs typeface="Times New Roman" pitchFamily="18" charset="0"/>
              </a:rPr>
              <a:t>      </a:t>
            </a:r>
            <a:endParaRPr lang="el-GR" sz="8000"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850106"/>
          </a:xfrm>
        </p:spPr>
        <p:txBody>
          <a:bodyPr>
            <a:noAutofit/>
          </a:bodyPr>
          <a:lstStyle/>
          <a:p>
            <a:r>
              <a:rPr lang="en-US" sz="2800" b="1" dirty="0">
                <a:solidFill>
                  <a:srgbClr val="FF0000"/>
                </a:solidFill>
              </a:rPr>
              <a:t>Dmitry </a:t>
            </a:r>
            <a:r>
              <a:rPr lang="en-US" sz="2800" b="1" dirty="0" err="1">
                <a:solidFill>
                  <a:srgbClr val="FF0000"/>
                </a:solidFill>
              </a:rPr>
              <a:t>Ivanovsky</a:t>
            </a:r>
            <a:r>
              <a:rPr lang="en-US" sz="2800" b="1" dirty="0">
                <a:solidFill>
                  <a:srgbClr val="FF0000"/>
                </a:solidFill>
              </a:rPr>
              <a:t>  1864— 1920 </a:t>
            </a:r>
            <a:r>
              <a:rPr lang="el-GR" sz="2800" b="1" dirty="0">
                <a:solidFill>
                  <a:srgbClr val="FF0000"/>
                </a:solidFill>
              </a:rPr>
              <a:t>καθιέρωση τομέα</a:t>
            </a:r>
            <a:r>
              <a:rPr lang="en-US" sz="2800" b="1" dirty="0">
                <a:solidFill>
                  <a:srgbClr val="FF0000"/>
                </a:solidFill>
              </a:rPr>
              <a:t> </a:t>
            </a:r>
            <a:r>
              <a:rPr lang="el-GR" sz="2800" b="1" dirty="0">
                <a:solidFill>
                  <a:srgbClr val="FF0000"/>
                </a:solidFill>
              </a:rPr>
              <a:t> ιολογίας </a:t>
            </a:r>
          </a:p>
        </p:txBody>
      </p:sp>
      <p:sp>
        <p:nvSpPr>
          <p:cNvPr id="3" name="2 - Θέση περιεχομένου"/>
          <p:cNvSpPr>
            <a:spLocks noGrp="1"/>
          </p:cNvSpPr>
          <p:nvPr>
            <p:ph idx="1"/>
          </p:nvPr>
        </p:nvSpPr>
        <p:spPr>
          <a:xfrm>
            <a:off x="457200" y="1124744"/>
            <a:ext cx="8229600" cy="5001419"/>
          </a:xfrm>
        </p:spPr>
        <p:txBody>
          <a:bodyPr>
            <a:normAutofit fontScale="62500" lnSpcReduction="20000"/>
          </a:bodyPr>
          <a:lstStyle/>
          <a:p>
            <a:endParaRPr lang="el-GR" dirty="0"/>
          </a:p>
          <a:p>
            <a:r>
              <a:rPr lang="el-GR" dirty="0"/>
              <a:t> </a:t>
            </a:r>
            <a:r>
              <a:rPr lang="el-GR" b="1" dirty="0">
                <a:solidFill>
                  <a:srgbClr val="FF0000"/>
                </a:solidFill>
              </a:rPr>
              <a:t>πρώτη περιγραφή ιού</a:t>
            </a:r>
            <a:r>
              <a:rPr lang="el-GR" dirty="0"/>
              <a:t>,  φοιτητής στην Πετρούπολη ερεύνησε </a:t>
            </a:r>
            <a:r>
              <a:rPr lang="en-US" dirty="0"/>
              <a:t>1887</a:t>
            </a:r>
            <a:r>
              <a:rPr lang="el-GR" dirty="0"/>
              <a:t> και </a:t>
            </a:r>
            <a:r>
              <a:rPr lang="en-US" dirty="0"/>
              <a:t>1890</a:t>
            </a:r>
            <a:r>
              <a:rPr lang="el-GR" dirty="0"/>
              <a:t> ασθένεια σε φυτείες καπνού σε Ουκρανία, Βεσσαραβία,</a:t>
            </a:r>
            <a:r>
              <a:rPr lang="en-US" dirty="0"/>
              <a:t> </a:t>
            </a:r>
            <a:r>
              <a:rPr lang="el-GR" dirty="0"/>
              <a:t>Κριμαία - </a:t>
            </a:r>
            <a:r>
              <a:rPr lang="el-GR" dirty="0">
                <a:solidFill>
                  <a:srgbClr val="FF0000"/>
                </a:solidFill>
              </a:rPr>
              <a:t>ιός μωσαϊκού του καπνού</a:t>
            </a:r>
          </a:p>
          <a:p>
            <a:r>
              <a:rPr lang="el-GR" dirty="0"/>
              <a:t> νοσογόνο αίτιο διαπερνούσε λεπτούς  πόρους φίλτρου πορσελάνης για  βακτήρια - συμπέρανε ότι αίτιο νόσου </a:t>
            </a:r>
            <a:r>
              <a:rPr lang="en-US" dirty="0"/>
              <a:t>‘</a:t>
            </a:r>
            <a:r>
              <a:rPr lang="el-GR" dirty="0"/>
              <a:t> </a:t>
            </a:r>
            <a:r>
              <a:rPr lang="el-GR" dirty="0" err="1"/>
              <a:t>διηθήσιμος</a:t>
            </a:r>
            <a:r>
              <a:rPr lang="el-GR" dirty="0"/>
              <a:t> ιός </a:t>
            </a:r>
            <a:r>
              <a:rPr lang="en-US" dirty="0"/>
              <a:t>’ </a:t>
            </a:r>
            <a:r>
              <a:rPr lang="el-GR" dirty="0"/>
              <a:t>όπου  ιός =λατινική λέξη </a:t>
            </a:r>
            <a:r>
              <a:rPr lang="en-US" dirty="0"/>
              <a:t>virus</a:t>
            </a:r>
            <a:r>
              <a:rPr lang="el-GR" dirty="0"/>
              <a:t> = δηλητήριο</a:t>
            </a:r>
          </a:p>
          <a:p>
            <a:r>
              <a:rPr lang="en-US" dirty="0"/>
              <a:t>1895</a:t>
            </a:r>
            <a:r>
              <a:rPr lang="el-GR" dirty="0"/>
              <a:t> Ολλανδός βοτανολόγος </a:t>
            </a:r>
            <a:r>
              <a:rPr lang="en-US" dirty="0"/>
              <a:t> Willem </a:t>
            </a:r>
            <a:r>
              <a:rPr lang="en-US" dirty="0" err="1"/>
              <a:t>Beijerinck</a:t>
            </a:r>
            <a:r>
              <a:rPr lang="el-GR" dirty="0"/>
              <a:t>, φιλτραρισμένος χυμός φύλλων μετέδιδε ασθένεια από φυτό σε φυτό  (</a:t>
            </a:r>
            <a:r>
              <a:rPr lang="en-US" dirty="0"/>
              <a:t>Adolph Mayer</a:t>
            </a:r>
            <a:r>
              <a:rPr lang="el-GR" dirty="0"/>
              <a:t> 1</a:t>
            </a:r>
            <a:r>
              <a:rPr lang="en-US" dirty="0"/>
              <a:t>879</a:t>
            </a:r>
            <a:r>
              <a:rPr lang="el-GR" dirty="0"/>
              <a:t> δεν μπόρεσε να καλλιεργήσει </a:t>
            </a:r>
            <a:r>
              <a:rPr lang="en-US" dirty="0"/>
              <a:t> </a:t>
            </a:r>
            <a:r>
              <a:rPr lang="el-GR" dirty="0"/>
              <a:t>το υποτιθέμενο</a:t>
            </a:r>
            <a:r>
              <a:rPr lang="en-US" dirty="0"/>
              <a:t> </a:t>
            </a:r>
            <a:r>
              <a:rPr lang="el-GR" dirty="0"/>
              <a:t>βακτήριο), απόδειξη περί ζώντος αιτίου </a:t>
            </a:r>
            <a:r>
              <a:rPr lang="el-GR" dirty="0" err="1"/>
              <a:t>αυτοαναπαραγόμενου</a:t>
            </a:r>
            <a:r>
              <a:rPr lang="el-GR" dirty="0"/>
              <a:t> και όχι  τοξίνης</a:t>
            </a:r>
          </a:p>
          <a:p>
            <a:r>
              <a:rPr lang="en-US" dirty="0"/>
              <a:t>Vinson </a:t>
            </a:r>
            <a:r>
              <a:rPr lang="el-GR" dirty="0"/>
              <a:t>και </a:t>
            </a:r>
            <a:r>
              <a:rPr lang="en-US" dirty="0"/>
              <a:t>Petri,</a:t>
            </a:r>
            <a:r>
              <a:rPr lang="el-GR" dirty="0"/>
              <a:t>  μελέτες (</a:t>
            </a:r>
            <a:r>
              <a:rPr lang="en-US" dirty="0"/>
              <a:t>1927 </a:t>
            </a:r>
            <a:r>
              <a:rPr lang="el-GR" dirty="0"/>
              <a:t>-</a:t>
            </a:r>
            <a:r>
              <a:rPr lang="en-US" dirty="0"/>
              <a:t>1931</a:t>
            </a:r>
            <a:r>
              <a:rPr lang="el-GR" dirty="0"/>
              <a:t>) </a:t>
            </a:r>
            <a:r>
              <a:rPr lang="en-US" dirty="0"/>
              <a:t>Boyce Thompson Institute, Philadelphia,</a:t>
            </a:r>
            <a:r>
              <a:rPr lang="el-GR" dirty="0"/>
              <a:t> συμπύκνωσαν τον ιό με κατακρήμνιση ( καθιερωμένες εργαστηριακές μεθόδους  για τις πρωτεΐνες)</a:t>
            </a:r>
            <a:r>
              <a:rPr lang="en-US" dirty="0"/>
              <a:t>.</a:t>
            </a:r>
          </a:p>
          <a:p>
            <a:r>
              <a:rPr lang="en-US" dirty="0"/>
              <a:t>Stanley</a:t>
            </a:r>
            <a:r>
              <a:rPr lang="el-GR" dirty="0"/>
              <a:t> </a:t>
            </a:r>
            <a:r>
              <a:rPr lang="en-US" dirty="0"/>
              <a:t> 1935, Rockefeller Institute, </a:t>
            </a:r>
            <a:r>
              <a:rPr lang="el-GR" dirty="0"/>
              <a:t>καθαρισμός  ιού έδωσε  λεπτές βελονοειδείς κρυσταλλικές μορφές πλήρως  ενεργείς και μολυσματικές</a:t>
            </a:r>
            <a:r>
              <a:rPr lang="en-US" dirty="0"/>
              <a:t>.</a:t>
            </a:r>
          </a:p>
          <a:p>
            <a:r>
              <a:rPr lang="en-US" dirty="0"/>
              <a:t>Tobacco mosaic virus (TMV) </a:t>
            </a:r>
            <a:r>
              <a:rPr lang="el-GR" dirty="0"/>
              <a:t>στη συνέχεια διαπιστώθηκε ότι είναι ένας μονόκλωνος - RNA ιός νηματώδους μορφολογίας</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90066"/>
          </a:xfrm>
        </p:spPr>
        <p:txBody>
          <a:bodyPr>
            <a:normAutofit fontScale="90000"/>
          </a:bodyPr>
          <a:lstStyle/>
          <a:p>
            <a:r>
              <a:rPr lang="el-GR" sz="3600" b="1" dirty="0">
                <a:solidFill>
                  <a:srgbClr val="FF0000"/>
                </a:solidFill>
              </a:rPr>
              <a:t>Είδη  Μικροοργανισμών</a:t>
            </a:r>
          </a:p>
        </p:txBody>
      </p:sp>
      <p:sp>
        <p:nvSpPr>
          <p:cNvPr id="3" name="2 - Θέση περιεχομένου"/>
          <p:cNvSpPr>
            <a:spLocks noGrp="1"/>
          </p:cNvSpPr>
          <p:nvPr>
            <p:ph idx="1"/>
          </p:nvPr>
        </p:nvSpPr>
        <p:spPr>
          <a:xfrm>
            <a:off x="457200" y="980728"/>
            <a:ext cx="8229600" cy="5877272"/>
          </a:xfrm>
        </p:spPr>
        <p:txBody>
          <a:bodyPr>
            <a:noAutofit/>
          </a:bodyPr>
          <a:lstStyle/>
          <a:p>
            <a:r>
              <a:rPr lang="el-GR" sz="2000" b="1" dirty="0">
                <a:solidFill>
                  <a:srgbClr val="FF0000"/>
                </a:solidFill>
              </a:rPr>
              <a:t>Βακτήρια </a:t>
            </a:r>
            <a:r>
              <a:rPr lang="el-GR" sz="2000" dirty="0"/>
              <a:t> από ένα μόνο κύτταρο</a:t>
            </a:r>
            <a:r>
              <a:rPr lang="en-US" sz="2000" dirty="0"/>
              <a:t> (prokaryotes</a:t>
            </a:r>
            <a:r>
              <a:rPr lang="el-GR" sz="2000" dirty="0"/>
              <a:t>)</a:t>
            </a:r>
            <a:r>
              <a:rPr lang="en-US" sz="2000" dirty="0"/>
              <a:t> </a:t>
            </a:r>
            <a:r>
              <a:rPr lang="el-GR" sz="2000" dirty="0"/>
              <a:t>με το γενετικό τους υλικό</a:t>
            </a:r>
            <a:r>
              <a:rPr lang="en-US" sz="2000" dirty="0"/>
              <a:t> DNA,</a:t>
            </a:r>
            <a:r>
              <a:rPr lang="el-GR" sz="2000" dirty="0"/>
              <a:t> να μην περικλείεται σε πυρήνα όπως σε </a:t>
            </a:r>
            <a:r>
              <a:rPr lang="en-US" sz="2000" dirty="0"/>
              <a:t>eukaryotes</a:t>
            </a:r>
            <a:endParaRPr lang="el-GR" sz="2000" dirty="0"/>
          </a:p>
          <a:p>
            <a:r>
              <a:rPr lang="el-GR" sz="2000" b="1" dirty="0">
                <a:solidFill>
                  <a:srgbClr val="FF0000"/>
                </a:solidFill>
              </a:rPr>
              <a:t>Αρχαία </a:t>
            </a:r>
            <a:r>
              <a:rPr lang="en-US" sz="2000" dirty="0"/>
              <a:t>(prokaryotes</a:t>
            </a:r>
            <a:r>
              <a:rPr lang="el-GR" sz="2000" dirty="0"/>
              <a:t>) τα περισσότερα δεν έχουν </a:t>
            </a:r>
            <a:r>
              <a:rPr lang="en-US" sz="2000" dirty="0"/>
              <a:t> </a:t>
            </a:r>
            <a:r>
              <a:rPr lang="el-GR" sz="2000" dirty="0"/>
              <a:t>απομονωθεί  στο εργαστήριο , μόνο εντοπιστεί μέσω  ανάλυσης των  </a:t>
            </a:r>
            <a:r>
              <a:rPr lang="el-GR" sz="2000" dirty="0" err="1"/>
              <a:t>νουκλεϊνικών</a:t>
            </a:r>
            <a:r>
              <a:rPr lang="el-GR" sz="2000" dirty="0"/>
              <a:t> οξέων</a:t>
            </a:r>
            <a:endParaRPr lang="el-GR" sz="2000" b="1" dirty="0">
              <a:solidFill>
                <a:srgbClr val="FF0000"/>
              </a:solidFill>
            </a:endParaRPr>
          </a:p>
          <a:p>
            <a:r>
              <a:rPr lang="el-GR" sz="2000" b="1" dirty="0">
                <a:solidFill>
                  <a:srgbClr val="FF0000"/>
                </a:solidFill>
              </a:rPr>
              <a:t> Μύκητες </a:t>
            </a:r>
            <a:r>
              <a:rPr lang="el-GR" sz="2000" dirty="0"/>
              <a:t>(</a:t>
            </a:r>
            <a:r>
              <a:rPr lang="en-US" sz="2000" dirty="0"/>
              <a:t>eukaryotic</a:t>
            </a:r>
            <a:r>
              <a:rPr lang="el-GR" sz="2000" dirty="0"/>
              <a:t>) - </a:t>
            </a:r>
            <a:r>
              <a:rPr lang="el-GR" sz="2000" b="1" dirty="0">
                <a:solidFill>
                  <a:srgbClr val="FF0000"/>
                </a:solidFill>
              </a:rPr>
              <a:t>Ζύμες</a:t>
            </a:r>
            <a:r>
              <a:rPr lang="el-GR" sz="2000" dirty="0"/>
              <a:t> :Μικροσκοπικοί μονοκύτταροι μύκητες</a:t>
            </a:r>
            <a:endParaRPr lang="en-US" sz="2000" dirty="0"/>
          </a:p>
          <a:p>
            <a:r>
              <a:rPr lang="en-US" sz="2000" b="1" dirty="0">
                <a:solidFill>
                  <a:srgbClr val="FF0000"/>
                </a:solidFill>
              </a:rPr>
              <a:t>Algae</a:t>
            </a:r>
            <a:r>
              <a:rPr lang="el-GR" sz="2000" b="1" dirty="0">
                <a:solidFill>
                  <a:srgbClr val="FF0000"/>
                </a:solidFill>
              </a:rPr>
              <a:t> (Φύκια</a:t>
            </a:r>
            <a:r>
              <a:rPr lang="el-GR" sz="2000" dirty="0"/>
              <a:t>)</a:t>
            </a:r>
          </a:p>
          <a:p>
            <a:r>
              <a:rPr lang="el-GR" sz="2000" b="1" dirty="0">
                <a:solidFill>
                  <a:srgbClr val="FF0000"/>
                </a:solidFill>
              </a:rPr>
              <a:t>Ιοί </a:t>
            </a:r>
            <a:r>
              <a:rPr lang="el-GR" sz="2000" dirty="0"/>
              <a:t> υποχρεωτικά παράσιτα με γενετικό υλικό </a:t>
            </a:r>
            <a:r>
              <a:rPr lang="en-US" sz="2000" dirty="0"/>
              <a:t>RNA </a:t>
            </a:r>
            <a:r>
              <a:rPr lang="el-GR" sz="2000" dirty="0"/>
              <a:t>ή </a:t>
            </a:r>
            <a:r>
              <a:rPr lang="en-US" sz="2000" dirty="0"/>
              <a:t> DNA </a:t>
            </a:r>
            <a:r>
              <a:rPr lang="el-GR" sz="2000" dirty="0"/>
              <a:t>(ποτέ και τα 2)</a:t>
            </a:r>
          </a:p>
          <a:p>
            <a:r>
              <a:rPr lang="en-US" sz="2000" b="1" dirty="0" err="1">
                <a:solidFill>
                  <a:srgbClr val="FF0000"/>
                </a:solidFill>
              </a:rPr>
              <a:t>Prions</a:t>
            </a:r>
            <a:r>
              <a:rPr lang="el-GR" sz="2000" dirty="0"/>
              <a:t> : ατελείς ιοί </a:t>
            </a:r>
            <a:r>
              <a:rPr lang="en-US" sz="2000" dirty="0"/>
              <a:t> </a:t>
            </a:r>
            <a:r>
              <a:rPr lang="el-GR" sz="2000" dirty="0"/>
              <a:t> -  μόνο πρωτεϊνικό περίβλημα   χωρίς </a:t>
            </a:r>
            <a:r>
              <a:rPr lang="el-GR" sz="2000" dirty="0" err="1"/>
              <a:t>νουκλεϊκό</a:t>
            </a:r>
            <a:r>
              <a:rPr lang="el-GR" sz="2000" dirty="0"/>
              <a:t> οξύ - </a:t>
            </a:r>
            <a:r>
              <a:rPr lang="en-US" sz="2000" dirty="0"/>
              <a:t>“mad cow disease”</a:t>
            </a:r>
            <a:r>
              <a:rPr lang="el-GR" sz="2000" dirty="0"/>
              <a:t>στα ζώα και </a:t>
            </a:r>
            <a:r>
              <a:rPr lang="en-US" sz="2000" dirty="0">
                <a:solidFill>
                  <a:srgbClr val="FF0000"/>
                </a:solidFill>
              </a:rPr>
              <a:t>Creutzfeldt–Jakob disease </a:t>
            </a:r>
            <a:r>
              <a:rPr lang="el-GR" sz="2000" dirty="0"/>
              <a:t> σε ανθρώπους</a:t>
            </a:r>
            <a:r>
              <a:rPr lang="en-US" sz="2000" dirty="0"/>
              <a:t> </a:t>
            </a:r>
            <a:endParaRPr lang="el-GR" sz="2000" dirty="0"/>
          </a:p>
          <a:p>
            <a:r>
              <a:rPr lang="en-US" sz="2000" b="1" dirty="0" err="1">
                <a:solidFill>
                  <a:srgbClr val="FF0000"/>
                </a:solidFill>
              </a:rPr>
              <a:t>Viroids</a:t>
            </a:r>
            <a:r>
              <a:rPr lang="el-GR" sz="2000" dirty="0"/>
              <a:t> :</a:t>
            </a:r>
            <a:r>
              <a:rPr lang="en-US" sz="2000" dirty="0"/>
              <a:t> </a:t>
            </a:r>
            <a:r>
              <a:rPr lang="el-GR" sz="2000" dirty="0"/>
              <a:t>ατελείς ιοί </a:t>
            </a:r>
            <a:r>
              <a:rPr lang="en-US" sz="2000" dirty="0"/>
              <a:t> </a:t>
            </a:r>
            <a:r>
              <a:rPr lang="el-GR" sz="2000" dirty="0"/>
              <a:t> - μόνο </a:t>
            </a:r>
            <a:r>
              <a:rPr lang="el-GR" sz="2000" dirty="0" err="1"/>
              <a:t>νουκλεϊκό</a:t>
            </a:r>
            <a:r>
              <a:rPr lang="el-GR" sz="2000" dirty="0"/>
              <a:t> οξύ - προσβάλλουν μόνο φυτά</a:t>
            </a:r>
          </a:p>
          <a:p>
            <a:r>
              <a:rPr lang="el-GR" sz="2000" b="1" dirty="0" err="1">
                <a:solidFill>
                  <a:srgbClr val="FF0000"/>
                </a:solidFill>
              </a:rPr>
              <a:t>Έλμινθες</a:t>
            </a:r>
            <a:r>
              <a:rPr lang="el-GR" sz="2000" b="1" dirty="0">
                <a:solidFill>
                  <a:srgbClr val="FF0000"/>
                </a:solidFill>
              </a:rPr>
              <a:t> ή Παρασιτικοί σκώληκες </a:t>
            </a:r>
            <a:r>
              <a:rPr lang="el-GR" sz="2000" dirty="0"/>
              <a:t>(</a:t>
            </a:r>
            <a:r>
              <a:rPr lang="en-US" sz="2000" dirty="0"/>
              <a:t>eukaryotic</a:t>
            </a:r>
            <a:r>
              <a:rPr lang="el-GR" sz="2000" dirty="0"/>
              <a:t>) ζουν σε βάρος  </a:t>
            </a:r>
            <a:r>
              <a:rPr lang="el-GR" sz="2000" dirty="0" err="1"/>
              <a:t>ξενιστού</a:t>
            </a:r>
            <a:r>
              <a:rPr lang="el-GR" sz="2000" dirty="0"/>
              <a:t> (κυρίως </a:t>
            </a:r>
            <a:r>
              <a:rPr lang="el-GR" sz="2000" dirty="0">
                <a:solidFill>
                  <a:srgbClr val="FF0000"/>
                </a:solidFill>
              </a:rPr>
              <a:t>εντερικά παράσιτα </a:t>
            </a:r>
            <a:r>
              <a:rPr lang="el-GR" sz="2000" dirty="0"/>
              <a:t>ή και σε άλλους ιστούς)</a:t>
            </a:r>
          </a:p>
          <a:p>
            <a:r>
              <a:rPr lang="el-GR" sz="2000" b="1" dirty="0">
                <a:solidFill>
                  <a:srgbClr val="FF0000"/>
                </a:solidFill>
              </a:rPr>
              <a:t>Πρωτόζωα </a:t>
            </a:r>
            <a:r>
              <a:rPr lang="el-GR" sz="2000" dirty="0"/>
              <a:t>:  μονοκύτταρα  (</a:t>
            </a:r>
            <a:r>
              <a:rPr lang="en-US" sz="2000" dirty="0"/>
              <a:t>eukaryotes</a:t>
            </a:r>
            <a:r>
              <a:rPr lang="el-GR" sz="2000" dirty="0"/>
              <a:t>), σχετικά μεγάλου μεγέθους, ορισμένα ορατά  με γυμνό οφθαλμό, </a:t>
            </a:r>
            <a:r>
              <a:rPr lang="el-GR" sz="2000" dirty="0">
                <a:solidFill>
                  <a:srgbClr val="FF0000"/>
                </a:solidFill>
              </a:rPr>
              <a:t>παθογόνα για την δημόσια υγεία </a:t>
            </a:r>
            <a:r>
              <a:rPr lang="en-US" sz="2000" dirty="0"/>
              <a:t>: </a:t>
            </a:r>
            <a:r>
              <a:rPr lang="en-US" sz="2000" i="1" dirty="0" err="1"/>
              <a:t>Toxoplasma</a:t>
            </a:r>
            <a:r>
              <a:rPr lang="el-GR" sz="2000" i="1" dirty="0"/>
              <a:t>, </a:t>
            </a:r>
            <a:r>
              <a:rPr lang="en-US" sz="2000" i="1" dirty="0" err="1"/>
              <a:t>Isospora</a:t>
            </a:r>
            <a:r>
              <a:rPr lang="el-GR" sz="2000" i="1" dirty="0"/>
              <a:t>,</a:t>
            </a:r>
            <a:r>
              <a:rPr lang="el-GR" sz="2000" dirty="0"/>
              <a:t> </a:t>
            </a:r>
            <a:r>
              <a:rPr lang="en-US" sz="2000" i="1" dirty="0"/>
              <a:t>Cryptosporidium</a:t>
            </a:r>
            <a:r>
              <a:rPr lang="el-GR" sz="2000" i="1" dirty="0"/>
              <a:t>, </a:t>
            </a:r>
            <a:r>
              <a:rPr lang="en-US" sz="2000" i="1" dirty="0" err="1"/>
              <a:t>Cyclospora</a:t>
            </a:r>
            <a:r>
              <a:rPr lang="el-GR" sz="2000" i="1" dirty="0"/>
              <a:t>, </a:t>
            </a:r>
            <a:r>
              <a:rPr lang="en-US" sz="2000" i="1" dirty="0" err="1"/>
              <a:t>Sarcocystis</a:t>
            </a:r>
            <a:r>
              <a:rPr lang="el-GR" sz="2000" i="1" dirty="0"/>
              <a:t>, </a:t>
            </a:r>
            <a:r>
              <a:rPr lang="en-US" sz="2000" i="1" dirty="0"/>
              <a:t>Plasmodium</a:t>
            </a:r>
            <a:r>
              <a:rPr lang="el-GR" sz="2000" i="1" dirty="0"/>
              <a:t>, </a:t>
            </a:r>
            <a:r>
              <a:rPr lang="en-US" sz="2000" i="1" dirty="0" err="1"/>
              <a:t>Giardia</a:t>
            </a:r>
            <a:r>
              <a:rPr lang="el-GR" sz="2000" i="1" dirty="0"/>
              <a:t>, </a:t>
            </a:r>
            <a:r>
              <a:rPr lang="en-US" sz="2000" i="1" dirty="0" err="1"/>
              <a:t>Cryptobia</a:t>
            </a:r>
            <a:r>
              <a:rPr lang="en-US" sz="2000" dirty="0"/>
              <a:t> species</a:t>
            </a:r>
            <a:r>
              <a:rPr lang="el-GR" sz="2000" dirty="0"/>
              <a:t>,</a:t>
            </a:r>
            <a:r>
              <a:rPr lang="en-US" sz="2000" dirty="0"/>
              <a:t> amoeba </a:t>
            </a:r>
            <a:r>
              <a:rPr lang="en-US" sz="2000" i="1" dirty="0" err="1"/>
              <a:t>Naegleria</a:t>
            </a:r>
            <a:r>
              <a:rPr lang="en-US" sz="2000" i="1" dirty="0"/>
              <a:t> </a:t>
            </a:r>
            <a:r>
              <a:rPr lang="en-US" sz="2000" i="1" dirty="0" err="1"/>
              <a:t>fowleri</a:t>
            </a:r>
            <a:r>
              <a:rPr lang="en-US" sz="2000" i="1" dirty="0"/>
              <a:t> </a:t>
            </a:r>
            <a:r>
              <a:rPr lang="en-US" sz="2000" dirty="0"/>
              <a:t>(“brain-eating amoeba”).</a:t>
            </a:r>
            <a:endParaRPr lang="el-GR" sz="2000" dirty="0"/>
          </a:p>
          <a:p>
            <a:endParaRPr lang="el-G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3200" b="1" dirty="0">
                <a:solidFill>
                  <a:srgbClr val="FF0000"/>
                </a:solidFill>
              </a:rPr>
              <a:t>A</a:t>
            </a:r>
            <a:r>
              <a:rPr lang="el-GR" sz="3200" b="1" dirty="0" err="1">
                <a:solidFill>
                  <a:srgbClr val="FF0000"/>
                </a:solidFill>
              </a:rPr>
              <a:t>ντιβιοτικά</a:t>
            </a:r>
            <a:r>
              <a:rPr lang="el-GR" sz="3200" b="1" dirty="0">
                <a:solidFill>
                  <a:srgbClr val="FF0000"/>
                </a:solidFill>
              </a:rPr>
              <a:t> - αντισηπτικά </a:t>
            </a:r>
            <a:br>
              <a:rPr lang="el-GR" sz="3200" b="1" dirty="0">
                <a:solidFill>
                  <a:srgbClr val="FF0000"/>
                </a:solidFill>
              </a:rPr>
            </a:br>
            <a:r>
              <a:rPr lang="el-GR" sz="3200" b="1" dirty="0">
                <a:solidFill>
                  <a:srgbClr val="FF0000"/>
                </a:solidFill>
              </a:rPr>
              <a:t>επανάσταση στην ιατρική τον 20ο αιώνα</a:t>
            </a:r>
            <a:endParaRPr lang="el-GR" sz="3200" dirty="0"/>
          </a:p>
        </p:txBody>
      </p:sp>
      <p:sp>
        <p:nvSpPr>
          <p:cNvPr id="3" name="2 - Θέση περιεχομένου"/>
          <p:cNvSpPr>
            <a:spLocks noGrp="1"/>
          </p:cNvSpPr>
          <p:nvPr>
            <p:ph idx="1"/>
          </p:nvPr>
        </p:nvSpPr>
        <p:spPr>
          <a:xfrm>
            <a:off x="457200" y="1600200"/>
            <a:ext cx="8229600" cy="4709120"/>
          </a:xfrm>
        </p:spPr>
        <p:txBody>
          <a:bodyPr>
            <a:normAutofit fontScale="70000" lnSpcReduction="20000"/>
          </a:bodyPr>
          <a:lstStyle/>
          <a:p>
            <a:endParaRPr lang="el-GR" b="1" dirty="0">
              <a:solidFill>
                <a:srgbClr val="FF0000"/>
              </a:solidFill>
            </a:endParaRPr>
          </a:p>
          <a:p>
            <a:r>
              <a:rPr lang="el-GR" b="1" dirty="0" err="1">
                <a:solidFill>
                  <a:srgbClr val="FF0000"/>
                </a:solidFill>
              </a:rPr>
              <a:t>Joseph</a:t>
            </a:r>
            <a:r>
              <a:rPr lang="el-GR" b="1" dirty="0">
                <a:solidFill>
                  <a:srgbClr val="FF0000"/>
                </a:solidFill>
              </a:rPr>
              <a:t> </a:t>
            </a:r>
            <a:r>
              <a:rPr lang="el-GR" b="1" dirty="0" err="1">
                <a:solidFill>
                  <a:srgbClr val="FF0000"/>
                </a:solidFill>
              </a:rPr>
              <a:t>Lister</a:t>
            </a:r>
            <a:r>
              <a:rPr lang="el-GR" dirty="0"/>
              <a:t> (1827–1912) αντισηψία : </a:t>
            </a:r>
            <a:r>
              <a:rPr lang="en-US" dirty="0"/>
              <a:t> 1865</a:t>
            </a:r>
            <a:r>
              <a:rPr lang="el-GR" dirty="0"/>
              <a:t> αντισηπτικά</a:t>
            </a:r>
            <a:r>
              <a:rPr lang="en-US" dirty="0"/>
              <a:t> </a:t>
            </a:r>
            <a:r>
              <a:rPr lang="el-GR" dirty="0"/>
              <a:t>αρχικά φαινόλη -   καταστροφή  μικροβίων- αποφυγή    μόλυνσης  κατά  και μετά την χειρουργική επέμβαση</a:t>
            </a:r>
          </a:p>
          <a:p>
            <a:r>
              <a:rPr lang="el-GR" b="1" dirty="0">
                <a:solidFill>
                  <a:srgbClr val="FF0000"/>
                </a:solidFill>
              </a:rPr>
              <a:t> </a:t>
            </a:r>
            <a:r>
              <a:rPr lang="el-GR" b="1" dirty="0" err="1">
                <a:solidFill>
                  <a:srgbClr val="FF0000"/>
                </a:solidFill>
              </a:rPr>
              <a:t>Louis</a:t>
            </a:r>
            <a:r>
              <a:rPr lang="el-GR" b="1" dirty="0">
                <a:solidFill>
                  <a:srgbClr val="FF0000"/>
                </a:solidFill>
              </a:rPr>
              <a:t> </a:t>
            </a:r>
            <a:r>
              <a:rPr lang="el-GR" b="1" dirty="0" err="1">
                <a:solidFill>
                  <a:srgbClr val="FF0000"/>
                </a:solidFill>
              </a:rPr>
              <a:t>Pasteur</a:t>
            </a:r>
            <a:r>
              <a:rPr lang="el-GR" b="1" dirty="0">
                <a:solidFill>
                  <a:srgbClr val="FF0000"/>
                </a:solidFill>
              </a:rPr>
              <a:t> </a:t>
            </a:r>
            <a:r>
              <a:rPr lang="el-GR" dirty="0"/>
              <a:t>(</a:t>
            </a:r>
            <a:r>
              <a:rPr lang="en-US" dirty="0"/>
              <a:t>1822 –  1895</a:t>
            </a:r>
            <a:r>
              <a:rPr lang="el-GR" dirty="0"/>
              <a:t>)</a:t>
            </a:r>
            <a:r>
              <a:rPr lang="en-US" dirty="0"/>
              <a:t> </a:t>
            </a:r>
            <a:r>
              <a:rPr lang="el-GR" dirty="0"/>
              <a:t>χημικός, πειραματικά επιβεβαίωσε  ότι πολλές ασθένειες προκαλούνται από μικρόβια - εφεύρε την παστερίωση  (διαδικασία  διατήρησης γάλακτος και  κρασιού)- 1881 πρώτο εμβόλιο άνθρακα</a:t>
            </a:r>
            <a:endParaRPr lang="en-US" dirty="0"/>
          </a:p>
          <a:p>
            <a:r>
              <a:rPr lang="el-GR" b="1" dirty="0" err="1">
                <a:solidFill>
                  <a:srgbClr val="FF0000"/>
                </a:solidFill>
              </a:rPr>
              <a:t>Robert</a:t>
            </a:r>
            <a:r>
              <a:rPr lang="el-GR" b="1" dirty="0">
                <a:solidFill>
                  <a:srgbClr val="FF0000"/>
                </a:solidFill>
              </a:rPr>
              <a:t> </a:t>
            </a:r>
            <a:r>
              <a:rPr lang="el-GR" b="1" dirty="0" err="1">
                <a:solidFill>
                  <a:srgbClr val="FF0000"/>
                </a:solidFill>
              </a:rPr>
              <a:t>Koch</a:t>
            </a:r>
            <a:r>
              <a:rPr lang="el-GR" b="1" dirty="0">
                <a:solidFill>
                  <a:srgbClr val="FF0000"/>
                </a:solidFill>
              </a:rPr>
              <a:t>  </a:t>
            </a:r>
            <a:r>
              <a:rPr lang="el-GR" dirty="0"/>
              <a:t>γιατρός( 1843 –  1910) αιτιώδης σχέση μεταξύ  συγκεκριμένου μικροοργανισμού και ασθένειας</a:t>
            </a:r>
            <a:r>
              <a:rPr lang="en-US" dirty="0"/>
              <a:t> </a:t>
            </a:r>
            <a:r>
              <a:rPr lang="el-GR" dirty="0"/>
              <a:t>(</a:t>
            </a:r>
            <a:r>
              <a:rPr lang="el-GR" dirty="0" err="1"/>
              <a:t>βάκιλλος</a:t>
            </a:r>
            <a:r>
              <a:rPr lang="el-GR" dirty="0"/>
              <a:t> </a:t>
            </a:r>
            <a:r>
              <a:rPr lang="el-GR" dirty="0" err="1"/>
              <a:t>Koch</a:t>
            </a:r>
            <a:r>
              <a:rPr lang="el-GR" dirty="0"/>
              <a:t> φυματίωσης 1882, άνθρακας ,δονάκιο χολέρας 1884) - 1881βάσεις αποστείρωσης, επίδραση ατμού - θερμού αέρα σε  μικρόβια</a:t>
            </a:r>
          </a:p>
          <a:p>
            <a:r>
              <a:rPr lang="el-GR" b="1" dirty="0" err="1">
                <a:solidFill>
                  <a:srgbClr val="FF0000"/>
                </a:solidFill>
              </a:rPr>
              <a:t>Alexander</a:t>
            </a:r>
            <a:r>
              <a:rPr lang="el-GR" b="1" dirty="0">
                <a:solidFill>
                  <a:srgbClr val="FF0000"/>
                </a:solidFill>
              </a:rPr>
              <a:t> </a:t>
            </a:r>
            <a:r>
              <a:rPr lang="el-GR" b="1" dirty="0" err="1">
                <a:solidFill>
                  <a:srgbClr val="FF0000"/>
                </a:solidFill>
              </a:rPr>
              <a:t>Fleming</a:t>
            </a:r>
            <a:r>
              <a:rPr lang="el-GR" b="1" dirty="0">
                <a:solidFill>
                  <a:srgbClr val="FF0000"/>
                </a:solidFill>
              </a:rPr>
              <a:t> </a:t>
            </a:r>
            <a:r>
              <a:rPr lang="el-GR" dirty="0"/>
              <a:t>(1881–1955) </a:t>
            </a:r>
            <a:r>
              <a:rPr lang="el-GR" dirty="0" err="1"/>
              <a:t>πενικιλλίν</a:t>
            </a:r>
            <a:r>
              <a:rPr lang="en-US" dirty="0"/>
              <a:t>n</a:t>
            </a:r>
            <a:r>
              <a:rPr lang="el-GR" dirty="0"/>
              <a:t>1928 από μύκητες του γένους </a:t>
            </a:r>
            <a:r>
              <a:rPr lang="el-GR" dirty="0" err="1"/>
              <a:t>Penicillium</a:t>
            </a:r>
            <a:r>
              <a:rPr lang="el-GR" dirty="0"/>
              <a:t>,  </a:t>
            </a:r>
            <a:r>
              <a:rPr lang="en-US" dirty="0"/>
              <a:t>Nobel prize 1945, </a:t>
            </a:r>
            <a:r>
              <a:rPr lang="el-GR" dirty="0"/>
              <a:t>προείδε ότι κατάχρηση οδηγεί σε </a:t>
            </a:r>
            <a:r>
              <a:rPr lang="el-GR" dirty="0" err="1"/>
              <a:t>βακτηριακή</a:t>
            </a:r>
            <a:r>
              <a:rPr lang="el-GR" dirty="0"/>
              <a:t> αντίσταση</a:t>
            </a:r>
          </a:p>
          <a:p>
            <a:endParaRPr lang="el-GR" dirty="0"/>
          </a:p>
          <a:p>
            <a:endParaRPr lang="el-GR"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48681"/>
            <a:ext cx="8229600" cy="1080119"/>
          </a:xfrm>
        </p:spPr>
        <p:txBody>
          <a:bodyPr>
            <a:normAutofit fontScale="77500" lnSpcReduction="20000"/>
          </a:bodyPr>
          <a:lstStyle/>
          <a:p>
            <a:pPr>
              <a:buNone/>
            </a:pPr>
            <a:r>
              <a:rPr lang="el-GR" b="1" dirty="0">
                <a:solidFill>
                  <a:srgbClr val="FF0000"/>
                </a:solidFill>
              </a:rPr>
              <a:t>     </a:t>
            </a:r>
            <a:r>
              <a:rPr lang="en-US" b="1" dirty="0">
                <a:solidFill>
                  <a:srgbClr val="FF0000"/>
                </a:solidFill>
              </a:rPr>
              <a:t> Heinrich Hermann </a:t>
            </a:r>
            <a:r>
              <a:rPr lang="en-US" b="1" u="sng" dirty="0">
                <a:solidFill>
                  <a:srgbClr val="FF0000"/>
                </a:solidFill>
              </a:rPr>
              <a:t>Robert Koch</a:t>
            </a:r>
            <a:r>
              <a:rPr lang="el-GR" b="1" u="sng" dirty="0">
                <a:solidFill>
                  <a:srgbClr val="FF0000"/>
                </a:solidFill>
              </a:rPr>
              <a:t> </a:t>
            </a:r>
            <a:r>
              <a:rPr lang="el-GR" b="1" dirty="0">
                <a:solidFill>
                  <a:srgbClr val="FF0000"/>
                </a:solidFill>
              </a:rPr>
              <a:t>( 1843 –  1910)</a:t>
            </a:r>
            <a:r>
              <a:rPr lang="el-GR" dirty="0"/>
              <a:t> ένας από τους ιδρυτές της Μικροβιολογίας , εμπνευστής μεγάλων προσωπικοτήτων όπως </a:t>
            </a:r>
            <a:r>
              <a:rPr lang="en-US" dirty="0"/>
              <a:t> Paul Ehrlich </a:t>
            </a:r>
            <a:r>
              <a:rPr lang="el-GR" dirty="0"/>
              <a:t>και</a:t>
            </a:r>
            <a:r>
              <a:rPr lang="en-US" dirty="0"/>
              <a:t> Gerhard Domagk</a:t>
            </a:r>
            <a:r>
              <a:rPr lang="el-GR" b="1" dirty="0">
                <a:solidFill>
                  <a:srgbClr val="FF0000"/>
                </a:solidFill>
              </a:rPr>
              <a:t> </a:t>
            </a:r>
            <a:endParaRPr lang="el-GR" dirty="0"/>
          </a:p>
        </p:txBody>
      </p:sp>
      <p:pic>
        <p:nvPicPr>
          <p:cNvPr id="4" name="Picture 8" descr="Robert Koch (1843-1910) | Behind the frieze | LSHTM"/>
          <p:cNvPicPr>
            <a:picLocks noChangeAspect="1" noChangeArrowheads="1"/>
          </p:cNvPicPr>
          <p:nvPr/>
        </p:nvPicPr>
        <p:blipFill>
          <a:blip r:embed="rId2" cstate="print"/>
          <a:srcRect/>
          <a:stretch>
            <a:fillRect/>
          </a:stretch>
        </p:blipFill>
        <p:spPr bwMode="auto">
          <a:xfrm>
            <a:off x="971600" y="2132856"/>
            <a:ext cx="2664296" cy="3960440"/>
          </a:xfrm>
          <a:prstGeom prst="rect">
            <a:avLst/>
          </a:prstGeom>
          <a:noFill/>
        </p:spPr>
      </p:pic>
      <p:pic>
        <p:nvPicPr>
          <p:cNvPr id="5" name="Picture 10" descr="RKI - Robert Koch"/>
          <p:cNvPicPr>
            <a:picLocks noChangeAspect="1" noChangeArrowheads="1"/>
          </p:cNvPicPr>
          <p:nvPr/>
        </p:nvPicPr>
        <p:blipFill>
          <a:blip r:embed="rId3" cstate="print"/>
          <a:srcRect/>
          <a:stretch>
            <a:fillRect/>
          </a:stretch>
        </p:blipFill>
        <p:spPr bwMode="auto">
          <a:xfrm>
            <a:off x="5076056" y="2204864"/>
            <a:ext cx="3024336" cy="3888432"/>
          </a:xfrm>
          <a:prstGeom prst="rect">
            <a:avLst/>
          </a:prstGeom>
          <a:noFill/>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3200" b="1" dirty="0">
                <a:solidFill>
                  <a:srgbClr val="FF0000"/>
                </a:solidFill>
              </a:rPr>
              <a:t>Robert Koch </a:t>
            </a:r>
            <a:r>
              <a:rPr lang="el-GR" sz="3200" b="1" dirty="0">
                <a:solidFill>
                  <a:srgbClr val="FF0000"/>
                </a:solidFill>
              </a:rPr>
              <a:t> -  καλλιέργεια βακτηρίων</a:t>
            </a:r>
            <a:br>
              <a:rPr lang="en-US" sz="3200" b="1" dirty="0">
                <a:solidFill>
                  <a:srgbClr val="FF0000"/>
                </a:solidFill>
              </a:rPr>
            </a:br>
            <a:r>
              <a:rPr lang="el-GR" sz="3200" b="1" dirty="0">
                <a:solidFill>
                  <a:srgbClr val="FF0000"/>
                </a:solidFill>
              </a:rPr>
              <a:t> σε </a:t>
            </a:r>
            <a:r>
              <a:rPr lang="en-US" sz="3200" b="1" dirty="0">
                <a:solidFill>
                  <a:srgbClr val="FF0000"/>
                </a:solidFill>
              </a:rPr>
              <a:t> </a:t>
            </a:r>
            <a:r>
              <a:rPr lang="el-GR" sz="3200" b="1" dirty="0">
                <a:solidFill>
                  <a:srgbClr val="FF0000"/>
                </a:solidFill>
              </a:rPr>
              <a:t>γυάλινο πλακάκι με </a:t>
            </a:r>
            <a:r>
              <a:rPr lang="en-US" sz="3200" b="1" dirty="0">
                <a:solidFill>
                  <a:srgbClr val="FF0000"/>
                </a:solidFill>
              </a:rPr>
              <a:t> agar</a:t>
            </a:r>
            <a:endParaRPr lang="el-GR" sz="3200" dirty="0"/>
          </a:p>
        </p:txBody>
      </p:sp>
      <p:sp>
        <p:nvSpPr>
          <p:cNvPr id="3" name="2 - Θέση περιεχομένου"/>
          <p:cNvSpPr>
            <a:spLocks noGrp="1"/>
          </p:cNvSpPr>
          <p:nvPr>
            <p:ph idx="1"/>
          </p:nvPr>
        </p:nvSpPr>
        <p:spPr/>
        <p:txBody>
          <a:bodyPr>
            <a:normAutofit fontScale="77500" lnSpcReduction="20000"/>
          </a:bodyPr>
          <a:lstStyle/>
          <a:p>
            <a:r>
              <a:rPr lang="el-GR" dirty="0"/>
              <a:t>Πρωτοπόρος στις εργαστηριακές τεχνικές εισήγαγε το</a:t>
            </a:r>
            <a:r>
              <a:rPr lang="en-US" dirty="0"/>
              <a:t> </a:t>
            </a:r>
            <a:r>
              <a:rPr lang="en-US" b="1" dirty="0"/>
              <a:t>agar, </a:t>
            </a:r>
            <a:r>
              <a:rPr lang="el-GR" dirty="0"/>
              <a:t>πολυσακχαρίτη σταθερού στους </a:t>
            </a:r>
            <a:r>
              <a:rPr lang="en-US" dirty="0"/>
              <a:t>37 °C</a:t>
            </a:r>
            <a:r>
              <a:rPr lang="el-GR" dirty="0"/>
              <a:t> </a:t>
            </a:r>
            <a:r>
              <a:rPr lang="el-GR" b="1" dirty="0"/>
              <a:t>ως παράγοντα </a:t>
            </a:r>
            <a:r>
              <a:rPr lang="el-GR" b="1" dirty="0" err="1"/>
              <a:t>πηκτωματοποίησης</a:t>
            </a:r>
            <a:r>
              <a:rPr lang="el-GR" dirty="0"/>
              <a:t> (προηγήθηκαν αποτυχημένες δοκιμές  άλλων υλικών π.χ. πατάτας)</a:t>
            </a:r>
            <a:endParaRPr lang="en-US" dirty="0"/>
          </a:p>
          <a:p>
            <a:r>
              <a:rPr lang="el-GR" dirty="0"/>
              <a:t>Με την μέθοδο, οι μαθητές του ανακάλυψαν τα βακτήρια</a:t>
            </a:r>
            <a:r>
              <a:rPr lang="en-US" dirty="0"/>
              <a:t> </a:t>
            </a:r>
            <a:r>
              <a:rPr lang="en-US" dirty="0" err="1"/>
              <a:t>Burkholderia</a:t>
            </a:r>
            <a:r>
              <a:rPr lang="en-US" dirty="0"/>
              <a:t> </a:t>
            </a:r>
            <a:r>
              <a:rPr lang="en-US" dirty="0" err="1"/>
              <a:t>malei</a:t>
            </a:r>
            <a:r>
              <a:rPr lang="en-US" dirty="0"/>
              <a:t> </a:t>
            </a:r>
            <a:r>
              <a:rPr lang="el-GR" dirty="0"/>
              <a:t>και </a:t>
            </a:r>
            <a:r>
              <a:rPr lang="en-US" dirty="0" err="1"/>
              <a:t>Corynebacterium</a:t>
            </a:r>
            <a:r>
              <a:rPr lang="en-US" dirty="0"/>
              <a:t> </a:t>
            </a:r>
            <a:r>
              <a:rPr lang="en-US" dirty="0" err="1"/>
              <a:t>diphtheriae</a:t>
            </a:r>
            <a:r>
              <a:rPr lang="el-GR" dirty="0"/>
              <a:t> (1882 και</a:t>
            </a:r>
            <a:r>
              <a:rPr lang="en-US" dirty="0"/>
              <a:t> 1884</a:t>
            </a:r>
            <a:r>
              <a:rPr lang="el-GR" dirty="0"/>
              <a:t>,</a:t>
            </a:r>
            <a:r>
              <a:rPr lang="en-US" dirty="0"/>
              <a:t>Friedrich </a:t>
            </a:r>
            <a:r>
              <a:rPr lang="en-US" dirty="0" err="1"/>
              <a:t>Loeffler</a:t>
            </a:r>
            <a:r>
              <a:rPr lang="el-GR" dirty="0"/>
              <a:t>) και </a:t>
            </a:r>
            <a:r>
              <a:rPr lang="en-US" dirty="0"/>
              <a:t>Salmonella  </a:t>
            </a:r>
            <a:r>
              <a:rPr lang="en-US" dirty="0" err="1"/>
              <a:t>enterica</a:t>
            </a:r>
            <a:r>
              <a:rPr lang="en-US" dirty="0"/>
              <a:t> </a:t>
            </a:r>
            <a:r>
              <a:rPr lang="el-GR" dirty="0"/>
              <a:t>(</a:t>
            </a:r>
            <a:r>
              <a:rPr lang="en-US" dirty="0"/>
              <a:t>Georg Theodor August </a:t>
            </a:r>
            <a:r>
              <a:rPr lang="en-US" dirty="0" err="1"/>
              <a:t>Gaffky</a:t>
            </a:r>
            <a:r>
              <a:rPr lang="el-GR" dirty="0"/>
              <a:t>,1884)</a:t>
            </a:r>
            <a:endParaRPr lang="en-US" dirty="0"/>
          </a:p>
          <a:p>
            <a:r>
              <a:rPr lang="en-US" b="1" dirty="0"/>
              <a:t>Julius Richard Petri, </a:t>
            </a:r>
            <a:r>
              <a:rPr lang="el-GR" dirty="0"/>
              <a:t>βοηθός του </a:t>
            </a:r>
            <a:r>
              <a:rPr lang="en-US" dirty="0"/>
              <a:t>Koch</a:t>
            </a:r>
            <a:r>
              <a:rPr lang="el-GR" dirty="0"/>
              <a:t>,</a:t>
            </a:r>
            <a:r>
              <a:rPr lang="en-US" dirty="0"/>
              <a:t>  </a:t>
            </a:r>
            <a:r>
              <a:rPr lang="el-GR" dirty="0"/>
              <a:t>βελτίωσε την μέθοδο και δημοσίευσε  το </a:t>
            </a:r>
            <a:r>
              <a:rPr lang="en-US" b="1" dirty="0"/>
              <a:t>1887</a:t>
            </a:r>
            <a:r>
              <a:rPr lang="en-US" dirty="0"/>
              <a:t>  "</a:t>
            </a:r>
            <a:r>
              <a:rPr lang="en-US" i="1" dirty="0" err="1"/>
              <a:t>Eine</a:t>
            </a:r>
            <a:r>
              <a:rPr lang="en-US" i="1" dirty="0"/>
              <a:t> </a:t>
            </a:r>
            <a:r>
              <a:rPr lang="en-US" i="1" dirty="0" err="1"/>
              <a:t>kleine</a:t>
            </a:r>
            <a:r>
              <a:rPr lang="en-US" i="1" dirty="0"/>
              <a:t> Modification des </a:t>
            </a:r>
            <a:r>
              <a:rPr lang="en-US" i="1" dirty="0" err="1"/>
              <a:t>Koch’schen</a:t>
            </a:r>
            <a:r>
              <a:rPr lang="en-US" i="1" dirty="0"/>
              <a:t> </a:t>
            </a:r>
            <a:r>
              <a:rPr lang="en-US" i="1" dirty="0" err="1"/>
              <a:t>Plattenverfahrens</a:t>
            </a:r>
            <a:r>
              <a:rPr lang="en-US" dirty="0"/>
              <a:t>" (A minor modification of the plating technique of Koch)</a:t>
            </a:r>
            <a:r>
              <a:rPr lang="el-GR" dirty="0"/>
              <a:t>  και </a:t>
            </a:r>
            <a:r>
              <a:rPr lang="el-GR" b="1" dirty="0"/>
              <a:t>η πλάκα καλλιέργειας έλαβε την επωνυμία</a:t>
            </a:r>
            <a:r>
              <a:rPr lang="en-US" b="1" dirty="0"/>
              <a:t> </a:t>
            </a:r>
            <a:r>
              <a:rPr lang="el-GR" b="1" dirty="0" err="1">
                <a:solidFill>
                  <a:srgbClr val="FF0000"/>
                </a:solidFill>
              </a:rPr>
              <a:t>τρυβλίο</a:t>
            </a:r>
            <a:r>
              <a:rPr lang="el-GR" b="1" dirty="0">
                <a:solidFill>
                  <a:srgbClr val="FF0000"/>
                </a:solidFill>
              </a:rPr>
              <a:t>  </a:t>
            </a:r>
            <a:r>
              <a:rPr lang="en-US" b="1" dirty="0">
                <a:solidFill>
                  <a:srgbClr val="FF0000"/>
                </a:solidFill>
              </a:rPr>
              <a:t>Petri</a:t>
            </a:r>
            <a:endParaRPr lang="en-US" b="1" dirty="0"/>
          </a:p>
          <a:p>
            <a:endParaRPr lang="el-GR"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err="1">
                <a:solidFill>
                  <a:srgbClr val="FF0000"/>
                </a:solidFill>
              </a:rPr>
              <a:t>Τρυβλία</a:t>
            </a:r>
            <a:r>
              <a:rPr lang="el-GR" b="1" dirty="0">
                <a:solidFill>
                  <a:srgbClr val="FF0000"/>
                </a:solidFill>
              </a:rPr>
              <a:t> </a:t>
            </a:r>
            <a:r>
              <a:rPr lang="en-US" b="1" dirty="0">
                <a:solidFill>
                  <a:srgbClr val="FF0000"/>
                </a:solidFill>
              </a:rPr>
              <a:t>Petri</a:t>
            </a:r>
            <a:endParaRPr lang="el-GR" b="1" dirty="0">
              <a:solidFill>
                <a:srgbClr val="FF0000"/>
              </a:solidFill>
            </a:endParaRPr>
          </a:p>
        </p:txBody>
      </p:sp>
      <p:pic>
        <p:nvPicPr>
          <p:cNvPr id="4" name="Picture 9" descr="ANd9GcSQRglKHo_-36GqzedHcG3ZOd8DMHb-SrXYtOXwjPCYl6ax5Dgn1aDtL8z8pw"/>
          <p:cNvPicPr>
            <a:picLocks noGrp="1" noChangeAspect="1" noChangeArrowheads="1"/>
          </p:cNvPicPr>
          <p:nvPr>
            <p:ph idx="1"/>
          </p:nvPr>
        </p:nvPicPr>
        <p:blipFill>
          <a:blip r:embed="rId2" cstate="print"/>
          <a:srcRect/>
          <a:stretch>
            <a:fillRect/>
          </a:stretch>
        </p:blipFill>
        <p:spPr bwMode="auto">
          <a:xfrm>
            <a:off x="899592" y="1988840"/>
            <a:ext cx="3897783" cy="3168352"/>
          </a:xfrm>
          <a:prstGeom prst="rect">
            <a:avLst/>
          </a:prstGeom>
          <a:noFill/>
        </p:spPr>
      </p:pic>
      <p:pic>
        <p:nvPicPr>
          <p:cNvPr id="5" name="Picture 11" descr="Haemophilus+sp"/>
          <p:cNvPicPr>
            <a:picLocks noChangeAspect="1" noChangeArrowheads="1"/>
          </p:cNvPicPr>
          <p:nvPr/>
        </p:nvPicPr>
        <p:blipFill>
          <a:blip r:embed="rId3" cstate="print"/>
          <a:srcRect/>
          <a:stretch>
            <a:fillRect/>
          </a:stretch>
        </p:blipFill>
        <p:spPr bwMode="auto">
          <a:xfrm>
            <a:off x="5508104" y="1988840"/>
            <a:ext cx="2808312" cy="3168352"/>
          </a:xfrm>
          <a:prstGeom prst="rect">
            <a:avLst/>
          </a:prstGeom>
          <a:noFill/>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flipH="1">
            <a:off x="6876256" y="4005064"/>
            <a:ext cx="2267744" cy="2016224"/>
          </a:xfrm>
        </p:spPr>
        <p:txBody>
          <a:bodyPr>
            <a:noAutofit/>
          </a:bodyPr>
          <a:lstStyle/>
          <a:p>
            <a:r>
              <a:rPr lang="el-GR" sz="2400" b="1" dirty="0" err="1">
                <a:solidFill>
                  <a:srgbClr val="0070C0"/>
                </a:solidFill>
                <a:latin typeface="Times New Roman" pitchFamily="18" charset="0"/>
                <a:cs typeface="Times New Roman" pitchFamily="18" charset="0"/>
              </a:rPr>
              <a:t>Βάκιλλος</a:t>
            </a:r>
            <a:r>
              <a:rPr lang="el-GR" sz="2400" b="1" dirty="0">
                <a:solidFill>
                  <a:srgbClr val="0070C0"/>
                </a:solidFill>
                <a:latin typeface="Times New Roman" pitchFamily="18" charset="0"/>
                <a:cs typeface="Times New Roman" pitchFamily="18" charset="0"/>
              </a:rPr>
              <a:t> του </a:t>
            </a:r>
            <a:r>
              <a:rPr lang="en-US" sz="2400" b="1" dirty="0">
                <a:solidFill>
                  <a:srgbClr val="0070C0"/>
                </a:solidFill>
                <a:latin typeface="Times New Roman" pitchFamily="18" charset="0"/>
                <a:cs typeface="Times New Roman" pitchFamily="18" charset="0"/>
              </a:rPr>
              <a:t>Koch</a:t>
            </a:r>
            <a:r>
              <a:rPr lang="el-GR" sz="2400" b="1" dirty="0">
                <a:solidFill>
                  <a:srgbClr val="0070C0"/>
                </a:solidFill>
                <a:latin typeface="Times New Roman" pitchFamily="18" charset="0"/>
                <a:cs typeface="Times New Roman" pitchFamily="18" charset="0"/>
              </a:rPr>
              <a:t>  </a:t>
            </a:r>
            <a:br>
              <a:rPr lang="el-GR" sz="2400" b="1" dirty="0">
                <a:solidFill>
                  <a:srgbClr val="0070C0"/>
                </a:solidFill>
                <a:latin typeface="Times New Roman" pitchFamily="18" charset="0"/>
                <a:cs typeface="Times New Roman" pitchFamily="18" charset="0"/>
              </a:rPr>
            </a:br>
            <a:r>
              <a:rPr lang="en-US" sz="2400" b="1" dirty="0">
                <a:solidFill>
                  <a:srgbClr val="0070C0"/>
                </a:solidFill>
                <a:latin typeface="Times New Roman" pitchFamily="18" charset="0"/>
                <a:cs typeface="Times New Roman" pitchFamily="18" charset="0"/>
              </a:rPr>
              <a:t>Mycobacterium tuberculosis</a:t>
            </a:r>
            <a:endParaRPr lang="el-GR" sz="2400" b="1" dirty="0">
              <a:solidFill>
                <a:srgbClr val="0070C0"/>
              </a:solidFill>
              <a:latin typeface="Times New Roman" pitchFamily="18" charset="0"/>
              <a:cs typeface="Times New Roman" pitchFamily="18" charset="0"/>
            </a:endParaRPr>
          </a:p>
        </p:txBody>
      </p:sp>
      <p:sp>
        <p:nvSpPr>
          <p:cNvPr id="3" name="2 - Θέση περιεχομένου"/>
          <p:cNvSpPr>
            <a:spLocks noGrp="1"/>
          </p:cNvSpPr>
          <p:nvPr>
            <p:ph idx="1"/>
          </p:nvPr>
        </p:nvSpPr>
        <p:spPr>
          <a:xfrm>
            <a:off x="457200" y="476673"/>
            <a:ext cx="6059016" cy="5544616"/>
          </a:xfrm>
        </p:spPr>
        <p:txBody>
          <a:bodyPr>
            <a:normAutofit fontScale="25000" lnSpcReduction="20000"/>
          </a:bodyPr>
          <a:lstStyle/>
          <a:p>
            <a:endParaRPr lang="el-GR" sz="5100" dirty="0"/>
          </a:p>
          <a:p>
            <a:r>
              <a:rPr lang="el-GR" sz="9600" dirty="0">
                <a:latin typeface="Times New Roman" pitchFamily="18" charset="0"/>
                <a:cs typeface="Times New Roman" pitchFamily="18" charset="0"/>
              </a:rPr>
              <a:t> Βερολίνο</a:t>
            </a:r>
            <a:r>
              <a:rPr lang="en-US" sz="9600" dirty="0">
                <a:latin typeface="Times New Roman" pitchFamily="18" charset="0"/>
                <a:cs typeface="Times New Roman" pitchFamily="18" charset="0"/>
              </a:rPr>
              <a:t>  </a:t>
            </a:r>
            <a:r>
              <a:rPr lang="en-US" sz="9600" b="1" dirty="0">
                <a:solidFill>
                  <a:srgbClr val="0070C0"/>
                </a:solidFill>
                <a:latin typeface="Times New Roman" pitchFamily="18" charset="0"/>
                <a:cs typeface="Times New Roman" pitchFamily="18" charset="0"/>
              </a:rPr>
              <a:t>24 March 1882</a:t>
            </a:r>
            <a:r>
              <a:rPr lang="el-GR" sz="9600" b="1" dirty="0">
                <a:solidFill>
                  <a:srgbClr val="0070C0"/>
                </a:solidFill>
                <a:latin typeface="Times New Roman" pitchFamily="18" charset="0"/>
                <a:cs typeface="Times New Roman" pitchFamily="18" charset="0"/>
              </a:rPr>
              <a:t> </a:t>
            </a:r>
          </a:p>
          <a:p>
            <a:pPr>
              <a:buNone/>
            </a:pPr>
            <a:r>
              <a:rPr lang="el-GR" sz="9600" dirty="0">
                <a:latin typeface="Times New Roman" pitchFamily="18" charset="0"/>
                <a:cs typeface="Times New Roman" pitchFamily="18" charset="0"/>
              </a:rPr>
              <a:t>      Διάλεξη του </a:t>
            </a:r>
            <a:r>
              <a:rPr lang="en-US" sz="9600" dirty="0">
                <a:latin typeface="Times New Roman" pitchFamily="18" charset="0"/>
                <a:cs typeface="Times New Roman" pitchFamily="18" charset="0"/>
              </a:rPr>
              <a:t>Koch</a:t>
            </a:r>
            <a:r>
              <a:rPr lang="el-GR" sz="9600" dirty="0">
                <a:latin typeface="Times New Roman" pitchFamily="18" charset="0"/>
                <a:cs typeface="Times New Roman" pitchFamily="18" charset="0"/>
              </a:rPr>
              <a:t> ενώπιον  επιστημόνων</a:t>
            </a:r>
          </a:p>
          <a:p>
            <a:pPr>
              <a:buNone/>
            </a:pPr>
            <a:r>
              <a:rPr lang="el-GR" sz="9600" b="1" dirty="0">
                <a:solidFill>
                  <a:srgbClr val="0070C0"/>
                </a:solidFill>
                <a:latin typeface="Times New Roman" pitchFamily="18" charset="0"/>
                <a:cs typeface="Times New Roman" pitchFamily="18" charset="0"/>
              </a:rPr>
              <a:t>    </a:t>
            </a:r>
            <a:r>
              <a:rPr lang="en-US" sz="9600" b="1" dirty="0">
                <a:solidFill>
                  <a:srgbClr val="0070C0"/>
                </a:solidFill>
              </a:rPr>
              <a:t>"</a:t>
            </a:r>
            <a:r>
              <a:rPr lang="en-US" sz="9600" b="1" i="1" dirty="0">
                <a:solidFill>
                  <a:srgbClr val="0070C0"/>
                </a:solidFill>
              </a:rPr>
              <a:t>Die </a:t>
            </a:r>
            <a:r>
              <a:rPr lang="en-US" sz="9600" b="1" i="1" dirty="0" err="1">
                <a:solidFill>
                  <a:srgbClr val="0070C0"/>
                </a:solidFill>
              </a:rPr>
              <a:t>Ätiologie</a:t>
            </a:r>
            <a:r>
              <a:rPr lang="en-US" sz="9600" b="1" i="1" dirty="0">
                <a:solidFill>
                  <a:srgbClr val="0070C0"/>
                </a:solidFill>
              </a:rPr>
              <a:t> </a:t>
            </a:r>
            <a:r>
              <a:rPr lang="en-US" sz="9600" b="1" i="1" dirty="0" err="1">
                <a:solidFill>
                  <a:srgbClr val="0070C0"/>
                </a:solidFill>
              </a:rPr>
              <a:t>der</a:t>
            </a:r>
            <a:r>
              <a:rPr lang="en-US" sz="9600" b="1" i="1" dirty="0">
                <a:solidFill>
                  <a:srgbClr val="0070C0"/>
                </a:solidFill>
              </a:rPr>
              <a:t> </a:t>
            </a:r>
            <a:r>
              <a:rPr lang="en-US" sz="9600" b="1" i="1" dirty="0" err="1">
                <a:solidFill>
                  <a:srgbClr val="0070C0"/>
                </a:solidFill>
              </a:rPr>
              <a:t>Tuberkulose</a:t>
            </a:r>
            <a:r>
              <a:rPr lang="en-US" sz="9600" b="1" dirty="0">
                <a:solidFill>
                  <a:srgbClr val="0070C0"/>
                </a:solidFill>
              </a:rPr>
              <a:t>”</a:t>
            </a:r>
            <a:r>
              <a:rPr lang="el-GR" sz="9600" b="1" dirty="0">
                <a:solidFill>
                  <a:srgbClr val="0070C0"/>
                </a:solidFill>
              </a:rPr>
              <a:t> </a:t>
            </a:r>
            <a:endParaRPr lang="en-US" sz="9600" b="1" dirty="0">
              <a:solidFill>
                <a:srgbClr val="0070C0"/>
              </a:solidFill>
            </a:endParaRPr>
          </a:p>
          <a:p>
            <a:pPr>
              <a:buNone/>
            </a:pPr>
            <a:r>
              <a:rPr lang="en-US" sz="9600" dirty="0"/>
              <a:t> </a:t>
            </a:r>
          </a:p>
          <a:p>
            <a:r>
              <a:rPr lang="el-GR" sz="9600" dirty="0"/>
              <a:t>1982</a:t>
            </a:r>
            <a:r>
              <a:rPr lang="en-US" sz="9600" dirty="0"/>
              <a:t>  </a:t>
            </a:r>
            <a:r>
              <a:rPr lang="el-GR" sz="9600" dirty="0"/>
              <a:t>Π</a:t>
            </a:r>
            <a:r>
              <a:rPr lang="en-US" sz="9600" dirty="0"/>
              <a:t>.</a:t>
            </a:r>
            <a:r>
              <a:rPr lang="el-GR" sz="9600" dirty="0"/>
              <a:t> Ο</a:t>
            </a:r>
            <a:r>
              <a:rPr lang="en-US" sz="9600" dirty="0"/>
              <a:t>.</a:t>
            </a:r>
            <a:r>
              <a:rPr lang="el-GR" sz="9600" dirty="0"/>
              <a:t> Υ</a:t>
            </a:r>
            <a:r>
              <a:rPr lang="en-US" sz="9600" dirty="0"/>
              <a:t>.</a:t>
            </a:r>
            <a:r>
              <a:rPr lang="el-GR" sz="9600" dirty="0"/>
              <a:t>  </a:t>
            </a:r>
            <a:r>
              <a:rPr lang="en-US" sz="9600" dirty="0"/>
              <a:t>“World Tuberculosis Day” </a:t>
            </a:r>
            <a:endParaRPr lang="en-US" sz="9600" b="1" dirty="0">
              <a:solidFill>
                <a:srgbClr val="0070C0"/>
              </a:solidFill>
            </a:endParaRPr>
          </a:p>
          <a:p>
            <a:endParaRPr lang="en-US" sz="9600" dirty="0"/>
          </a:p>
          <a:p>
            <a:r>
              <a:rPr lang="el-GR" sz="9600" dirty="0"/>
              <a:t> 24ωρη  χρώση</a:t>
            </a:r>
            <a:r>
              <a:rPr lang="en-US" sz="9600" dirty="0"/>
              <a:t> </a:t>
            </a:r>
            <a:r>
              <a:rPr lang="en-US" sz="9600" dirty="0" err="1"/>
              <a:t>methylene</a:t>
            </a:r>
            <a:r>
              <a:rPr lang="en-US" sz="9600" dirty="0"/>
              <a:t> blue</a:t>
            </a:r>
            <a:r>
              <a:rPr lang="el-GR" sz="9600" dirty="0"/>
              <a:t> + </a:t>
            </a:r>
            <a:r>
              <a:rPr lang="en-US" sz="9600" dirty="0"/>
              <a:t>potassium hydroxide, </a:t>
            </a:r>
            <a:r>
              <a:rPr lang="el-GR" sz="9600" dirty="0"/>
              <a:t> λεπτοί </a:t>
            </a:r>
            <a:r>
              <a:rPr lang="en-US" sz="9600" dirty="0"/>
              <a:t> </a:t>
            </a:r>
            <a:r>
              <a:rPr lang="el-GR" sz="9600" dirty="0"/>
              <a:t>ωραίοι </a:t>
            </a:r>
            <a:r>
              <a:rPr lang="el-GR" sz="9600" dirty="0" err="1"/>
              <a:t>μπλέ</a:t>
            </a:r>
            <a:r>
              <a:rPr lang="el-GR" sz="9600" dirty="0"/>
              <a:t> οργανισμοί ως  ράβδοι, πολλαπλασιαζόμενοι και  σπορογόνοι, όπως </a:t>
            </a:r>
            <a:r>
              <a:rPr lang="en-US" sz="9600" dirty="0"/>
              <a:t> anthrax bacillus</a:t>
            </a:r>
            <a:r>
              <a:rPr lang="el-GR" sz="9600" dirty="0"/>
              <a:t>, παρόντες στις φυματιώδεις βλάβες,  </a:t>
            </a:r>
            <a:r>
              <a:rPr lang="en-US" sz="9600" dirty="0"/>
              <a:t> </a:t>
            </a:r>
            <a:r>
              <a:rPr lang="el-GR" sz="9600" dirty="0"/>
              <a:t>πραγματικά αίτια  φυματίωσης</a:t>
            </a:r>
            <a:endParaRPr lang="en-US" sz="9600" dirty="0"/>
          </a:p>
          <a:p>
            <a:r>
              <a:rPr lang="en-US" sz="9600" dirty="0"/>
              <a:t>1905, </a:t>
            </a:r>
            <a:r>
              <a:rPr lang="el-GR" sz="9600" dirty="0"/>
              <a:t> </a:t>
            </a:r>
            <a:r>
              <a:rPr lang="en-US" sz="9600" dirty="0"/>
              <a:t>Koch :</a:t>
            </a:r>
            <a:r>
              <a:rPr lang="el-GR" sz="9600" dirty="0"/>
              <a:t> </a:t>
            </a:r>
            <a:r>
              <a:rPr lang="en-US" sz="9600" dirty="0"/>
              <a:t>Nobel  Prize </a:t>
            </a:r>
            <a:r>
              <a:rPr lang="el-GR" sz="9600" dirty="0"/>
              <a:t> Φυσιολογίας και Ιατρικής για  έρευνές  και  ανακαλύψεις  περί την φυματίωση</a:t>
            </a:r>
            <a:r>
              <a:rPr lang="el-GR" sz="9600" baseline="30000" dirty="0"/>
              <a:t> </a:t>
            </a:r>
            <a:endParaRPr lang="en-US" sz="9600" baseline="30000" dirty="0"/>
          </a:p>
          <a:p>
            <a:endParaRPr lang="el-GR" sz="9600" u="sng" baseline="30000" dirty="0"/>
          </a:p>
          <a:p>
            <a:endParaRPr lang="el-GR" sz="9600" baseline="30000" dirty="0"/>
          </a:p>
          <a:p>
            <a:pPr marL="0" indent="0">
              <a:buNone/>
            </a:pPr>
            <a:endParaRPr lang="el-GR" sz="9600" dirty="0"/>
          </a:p>
        </p:txBody>
      </p:sp>
      <p:pic>
        <p:nvPicPr>
          <p:cNvPr id="91138" name="Picture 2" descr="What Is Tuberculosis? Symptoms, Causes, Diagnosis, Treatment, and  Prevention | Everyday Health"/>
          <p:cNvPicPr>
            <a:picLocks noChangeAspect="1" noChangeArrowheads="1"/>
          </p:cNvPicPr>
          <p:nvPr/>
        </p:nvPicPr>
        <p:blipFill>
          <a:blip r:embed="rId2" cstate="print"/>
          <a:srcRect/>
          <a:stretch>
            <a:fillRect/>
          </a:stretch>
        </p:blipFill>
        <p:spPr bwMode="auto">
          <a:xfrm>
            <a:off x="6876256" y="332656"/>
            <a:ext cx="2088232" cy="3384376"/>
          </a:xfrm>
          <a:prstGeom prst="rect">
            <a:avLst/>
          </a:prstGeom>
          <a:noFill/>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Koch</a:t>
            </a:r>
            <a:r>
              <a:rPr lang="el-GR" b="1" dirty="0">
                <a:solidFill>
                  <a:srgbClr val="FF0000"/>
                </a:solidFill>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 </a:t>
            </a:r>
            <a:r>
              <a:rPr lang="el-GR" b="1" dirty="0">
                <a:solidFill>
                  <a:srgbClr val="FF0000"/>
                </a:solidFill>
                <a:latin typeface="Times New Roman" pitchFamily="18" charset="0"/>
                <a:cs typeface="Times New Roman" pitchFamily="18" charset="0"/>
              </a:rPr>
              <a:t>φυματίνη 1890</a:t>
            </a: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dirty="0">
                <a:latin typeface="Times New Roman" pitchFamily="18" charset="0"/>
                <a:cs typeface="Times New Roman" pitchFamily="18" charset="0"/>
              </a:rPr>
              <a:t> </a:t>
            </a:r>
            <a:r>
              <a:rPr lang="en-US" dirty="0">
                <a:latin typeface="Times New Roman" pitchFamily="18" charset="0"/>
                <a:cs typeface="Times New Roman" pitchFamily="18" charset="0"/>
              </a:rPr>
              <a:t>Koch  </a:t>
            </a:r>
            <a:r>
              <a:rPr lang="el-GR" dirty="0">
                <a:latin typeface="Times New Roman" pitchFamily="18" charset="0"/>
                <a:cs typeface="Times New Roman" pitchFamily="18" charset="0"/>
              </a:rPr>
              <a:t> ερευνώντας για  θεραπεία φυματίωσης   </a:t>
            </a:r>
            <a:r>
              <a:rPr lang="en-US" dirty="0">
                <a:latin typeface="Times New Roman" pitchFamily="18" charset="0"/>
                <a:cs typeface="Times New Roman" pitchFamily="18" charset="0"/>
              </a:rPr>
              <a:t>1890, </a:t>
            </a:r>
            <a:r>
              <a:rPr lang="el-GR" dirty="0">
                <a:latin typeface="Times New Roman" pitchFamily="18" charset="0"/>
                <a:cs typeface="Times New Roman" pitchFamily="18" charset="0"/>
              </a:rPr>
              <a:t> ανακάλυψε την φυματίνη,</a:t>
            </a:r>
          </a:p>
          <a:p>
            <a:r>
              <a:rPr lang="el-GR" dirty="0">
                <a:latin typeface="Times New Roman" pitchFamily="18" charset="0"/>
                <a:cs typeface="Times New Roman" pitchFamily="18" charset="0"/>
              </a:rPr>
              <a:t> ουσία από  φυματικούς </a:t>
            </a:r>
            <a:r>
              <a:rPr lang="el-GR" dirty="0" err="1">
                <a:latin typeface="Times New Roman" pitchFamily="18" charset="0"/>
                <a:cs typeface="Times New Roman" pitchFamily="18" charset="0"/>
              </a:rPr>
              <a:t>βάκιλλους</a:t>
            </a:r>
            <a:endParaRPr lang="el-GR" dirty="0">
              <a:latin typeface="Times New Roman" pitchFamily="18" charset="0"/>
              <a:cs typeface="Times New Roman" pitchFamily="18" charset="0"/>
            </a:endParaRPr>
          </a:p>
          <a:p>
            <a:r>
              <a:rPr lang="el-GR" dirty="0">
                <a:latin typeface="Times New Roman" pitchFamily="18" charset="0"/>
                <a:cs typeface="Times New Roman" pitchFamily="18" charset="0"/>
              </a:rPr>
              <a:t> αποδείχτηκε  μη δραστική</a:t>
            </a:r>
          </a:p>
          <a:p>
            <a:r>
              <a:rPr lang="el-GR" dirty="0">
                <a:latin typeface="Times New Roman" pitchFamily="18" charset="0"/>
                <a:cs typeface="Times New Roman" pitchFamily="18" charset="0"/>
              </a:rPr>
              <a:t> διάψευση  παγκόσμιων  ελπίδων</a:t>
            </a:r>
          </a:p>
          <a:p>
            <a:r>
              <a:rPr lang="el-GR" dirty="0">
                <a:latin typeface="Times New Roman" pitchFamily="18" charset="0"/>
                <a:cs typeface="Times New Roman" pitchFamily="18" charset="0"/>
              </a:rPr>
              <a:t> αντιδράσεις εναντίον </a:t>
            </a:r>
            <a:r>
              <a:rPr lang="en-US" dirty="0">
                <a:latin typeface="Times New Roman" pitchFamily="18" charset="0"/>
                <a:cs typeface="Times New Roman" pitchFamily="18" charset="0"/>
              </a:rPr>
              <a:t>Koch </a:t>
            </a:r>
            <a:endParaRPr lang="el-GR" dirty="0">
              <a:latin typeface="Times New Roman" pitchFamily="18" charset="0"/>
              <a:cs typeface="Times New Roman" pitchFamily="18" charset="0"/>
            </a:endParaRPr>
          </a:p>
          <a:p>
            <a:r>
              <a:rPr lang="el-GR" dirty="0">
                <a:latin typeface="Times New Roman" pitchFamily="18" charset="0"/>
                <a:cs typeface="Times New Roman" pitchFamily="18" charset="0"/>
              </a:rPr>
              <a:t> αργότερα  πολύτιμο διαγνωστικό εργαλείο - ανάπτυξη   δερματικού τεστ </a:t>
            </a:r>
            <a:r>
              <a:rPr lang="en-US" dirty="0">
                <a:latin typeface="Times New Roman" pitchFamily="18" charset="0"/>
                <a:cs typeface="Times New Roman" pitchFamily="18" charset="0"/>
              </a:rPr>
              <a:t> Mantoux  1907-1908</a:t>
            </a:r>
            <a:r>
              <a:rPr lang="el-GR" dirty="0">
                <a:latin typeface="Times New Roman" pitchFamily="18" charset="0"/>
                <a:cs typeface="Times New Roman" pitchFamily="18" charset="0"/>
              </a:rPr>
              <a:t> </a:t>
            </a:r>
            <a:endParaRPr lang="en-US" dirty="0">
              <a:latin typeface="Times New Roman" pitchFamily="18" charset="0"/>
              <a:cs typeface="Times New Roman" pitchFamily="18" charset="0"/>
            </a:endParaRPr>
          </a:p>
          <a:p>
            <a:r>
              <a:rPr lang="el-GR" dirty="0">
                <a:latin typeface="Times New Roman" pitchFamily="18" charset="0"/>
                <a:cs typeface="Times New Roman" pitchFamily="18" charset="0"/>
              </a:rPr>
              <a:t>1939 η </a:t>
            </a:r>
            <a:r>
              <a:rPr lang="el-GR" dirty="0" err="1">
                <a:latin typeface="Times New Roman" pitchFamily="18" charset="0"/>
                <a:cs typeface="Times New Roman" pitchFamily="18" charset="0"/>
              </a:rPr>
              <a:t>Florence</a:t>
            </a: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Seibert</a:t>
            </a:r>
            <a:r>
              <a:rPr lang="el-GR" dirty="0">
                <a:latin typeface="Times New Roman" pitchFamily="18" charset="0"/>
                <a:cs typeface="Times New Roman" pitchFamily="18" charset="0"/>
              </a:rPr>
              <a:t> : </a:t>
            </a:r>
            <a:r>
              <a:rPr lang="el-GR" dirty="0" err="1">
                <a:latin typeface="Times New Roman" pitchFamily="18" charset="0"/>
                <a:cs typeface="Times New Roman" pitchFamily="18" charset="0"/>
              </a:rPr>
              <a:t>κεκαθαρµένη</a:t>
            </a: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φυµατίνη</a:t>
            </a:r>
            <a:r>
              <a:rPr lang="el-GR" dirty="0">
                <a:latin typeface="Times New Roman" pitchFamily="18" charset="0"/>
                <a:cs typeface="Times New Roman" pitchFamily="18" charset="0"/>
              </a:rPr>
              <a:t> ( κωδικός παραγωγής LOT 49608), -  PPD-S (</a:t>
            </a:r>
            <a:r>
              <a:rPr lang="el-GR" dirty="0" err="1">
                <a:latin typeface="Times New Roman" pitchFamily="18" charset="0"/>
                <a:cs typeface="Times New Roman" pitchFamily="18" charset="0"/>
              </a:rPr>
              <a:t>Purified</a:t>
            </a: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Protein</a:t>
            </a: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Derivative</a:t>
            </a:r>
            <a:r>
              <a:rPr lang="el-GR" dirty="0">
                <a:latin typeface="Times New Roman" pitchFamily="18" charset="0"/>
                <a:cs typeface="Times New Roman" pitchFamily="18" charset="0"/>
              </a:rPr>
              <a:t> Standard),  κατάθεση στο </a:t>
            </a:r>
            <a:r>
              <a:rPr lang="el-GR" dirty="0" err="1">
                <a:latin typeface="Times New Roman" pitchFamily="18" charset="0"/>
                <a:cs typeface="Times New Roman" pitchFamily="18" charset="0"/>
              </a:rPr>
              <a:t>τµήµα</a:t>
            </a:r>
            <a:r>
              <a:rPr lang="el-GR" dirty="0">
                <a:latin typeface="Times New Roman" pitchFamily="18" charset="0"/>
                <a:cs typeface="Times New Roman" pitchFamily="18" charset="0"/>
              </a:rPr>
              <a:t> σταθερών βιολογικών προϊόντων  Η.Π.Α., πρότυπο προϊόν, µ</a:t>
            </a:r>
            <a:r>
              <a:rPr lang="el-GR" dirty="0" err="1">
                <a:latin typeface="Times New Roman" pitchFamily="18" charset="0"/>
                <a:cs typeface="Times New Roman" pitchFamily="18" charset="0"/>
              </a:rPr>
              <a:t>έτρο</a:t>
            </a:r>
            <a:r>
              <a:rPr lang="el-GR" dirty="0">
                <a:latin typeface="Times New Roman" pitchFamily="18" charset="0"/>
                <a:cs typeface="Times New Roman" pitchFamily="18" charset="0"/>
              </a:rPr>
              <a:t> σύγκρισης κάθε νέας </a:t>
            </a:r>
            <a:r>
              <a:rPr lang="el-GR" dirty="0" err="1">
                <a:latin typeface="Times New Roman" pitchFamily="18" charset="0"/>
                <a:cs typeface="Times New Roman" pitchFamily="18" charset="0"/>
              </a:rPr>
              <a:t>φυµατίνης</a:t>
            </a:r>
            <a:r>
              <a:rPr lang="el-GR" dirty="0">
                <a:latin typeface="Times New Roman" pitchFamily="18" charset="0"/>
                <a:cs typeface="Times New Roman" pitchFamily="18" charset="0"/>
              </a:rPr>
              <a:t>, από όλα τα εργαστήρια παραγωγής (απόφαση  WHO)</a:t>
            </a:r>
            <a:r>
              <a:rPr lang="en-US" dirty="0">
                <a:latin typeface="Times New Roman" pitchFamily="18" charset="0"/>
                <a:cs typeface="Times New Roman" pitchFamily="18" charset="0"/>
              </a:rPr>
              <a:t> </a:t>
            </a:r>
            <a:endParaRPr lang="el-GR" dirty="0">
              <a:latin typeface="Times New Roman" pitchFamily="18" charset="0"/>
              <a:cs typeface="Times New Roman" pitchFamily="18" charset="0"/>
            </a:endParaRPr>
          </a:p>
          <a:p>
            <a:endParaRPr lang="el-GR"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922114"/>
          </a:xfrm>
        </p:spPr>
        <p:txBody>
          <a:bodyPr/>
          <a:lstStyle/>
          <a:p>
            <a:r>
              <a:rPr lang="el-GR" b="1" dirty="0">
                <a:solidFill>
                  <a:srgbClr val="FF0000"/>
                </a:solidFill>
              </a:rPr>
              <a:t>Επιδημιολογία Φυματίωσης</a:t>
            </a:r>
            <a:endParaRPr lang="el-GR" dirty="0"/>
          </a:p>
        </p:txBody>
      </p:sp>
      <p:sp>
        <p:nvSpPr>
          <p:cNvPr id="3" name="2 - Θέση περιεχομένου"/>
          <p:cNvSpPr>
            <a:spLocks noGrp="1"/>
          </p:cNvSpPr>
          <p:nvPr>
            <p:ph idx="1"/>
          </p:nvPr>
        </p:nvSpPr>
        <p:spPr/>
        <p:txBody>
          <a:bodyPr>
            <a:normAutofit fontScale="77500" lnSpcReduction="20000"/>
          </a:bodyPr>
          <a:lstStyle/>
          <a:p>
            <a:r>
              <a:rPr lang="el-GR" dirty="0"/>
              <a:t>Θεαματική μείωση θνητότητας  -φαρμακευτική αγωγή (</a:t>
            </a:r>
            <a:r>
              <a:rPr lang="en-US" dirty="0"/>
              <a:t>streptomycin 1947, </a:t>
            </a:r>
            <a:r>
              <a:rPr lang="en-US" dirty="0" err="1"/>
              <a:t>para-aminosalicylic</a:t>
            </a:r>
            <a:r>
              <a:rPr lang="en-US" dirty="0"/>
              <a:t> acid</a:t>
            </a:r>
            <a:r>
              <a:rPr lang="el-GR" dirty="0"/>
              <a:t> </a:t>
            </a:r>
            <a:r>
              <a:rPr lang="en-US" dirty="0"/>
              <a:t> -PAS 1949, </a:t>
            </a:r>
            <a:r>
              <a:rPr lang="en-US" dirty="0" err="1"/>
              <a:t>isoniazid</a:t>
            </a:r>
            <a:r>
              <a:rPr lang="en-US" dirty="0"/>
              <a:t>  1952, </a:t>
            </a:r>
            <a:r>
              <a:rPr lang="el-GR" dirty="0"/>
              <a:t>και </a:t>
            </a:r>
            <a:r>
              <a:rPr lang="en-US" dirty="0" err="1"/>
              <a:t>rifampin</a:t>
            </a:r>
            <a:r>
              <a:rPr lang="en-US" dirty="0"/>
              <a:t> 1968</a:t>
            </a:r>
            <a:r>
              <a:rPr lang="el-GR" dirty="0"/>
              <a:t>)</a:t>
            </a:r>
          </a:p>
          <a:p>
            <a:r>
              <a:rPr lang="el-GR" dirty="0"/>
              <a:t>1980- 5 </a:t>
            </a:r>
            <a:r>
              <a:rPr lang="el-GR" b="1" dirty="0">
                <a:solidFill>
                  <a:srgbClr val="FF0000"/>
                </a:solidFill>
              </a:rPr>
              <a:t>αναζωπύρωση</a:t>
            </a:r>
            <a:r>
              <a:rPr lang="el-GR" dirty="0"/>
              <a:t>, 1993 ΠΟΥ </a:t>
            </a:r>
            <a:r>
              <a:rPr lang="el-GR" dirty="0" err="1"/>
              <a:t>Global</a:t>
            </a:r>
            <a:r>
              <a:rPr lang="el-GR" dirty="0"/>
              <a:t> </a:t>
            </a:r>
            <a:r>
              <a:rPr lang="el-GR" dirty="0" err="1"/>
              <a:t>Emergency</a:t>
            </a:r>
            <a:r>
              <a:rPr lang="el-GR" dirty="0"/>
              <a:t>, 2000 «</a:t>
            </a:r>
            <a:r>
              <a:rPr lang="el-GR" dirty="0" err="1"/>
              <a:t>∆ιακήρυξη</a:t>
            </a:r>
            <a:r>
              <a:rPr lang="el-GR" dirty="0"/>
              <a:t>  </a:t>
            </a:r>
            <a:r>
              <a:rPr lang="el-GR" dirty="0" err="1"/>
              <a:t>Amsterdam</a:t>
            </a:r>
            <a:r>
              <a:rPr lang="el-GR" dirty="0"/>
              <a:t>»</a:t>
            </a:r>
            <a:r>
              <a:rPr lang="en-US" dirty="0"/>
              <a:t> </a:t>
            </a:r>
            <a:r>
              <a:rPr lang="el-GR" dirty="0"/>
              <a:t>παγκόσμιο </a:t>
            </a:r>
            <a:r>
              <a:rPr lang="el-GR" dirty="0" err="1"/>
              <a:t>περιορισµό</a:t>
            </a:r>
            <a:r>
              <a:rPr lang="el-GR" dirty="0"/>
              <a:t> νόσου</a:t>
            </a:r>
          </a:p>
          <a:p>
            <a:r>
              <a:rPr lang="el-GR" sz="3600" dirty="0"/>
              <a:t> </a:t>
            </a:r>
            <a:r>
              <a:rPr lang="el-GR" b="1" dirty="0">
                <a:solidFill>
                  <a:srgbClr val="FF0000"/>
                </a:solidFill>
              </a:rPr>
              <a:t>Πρόληψη </a:t>
            </a:r>
            <a:r>
              <a:rPr lang="el-GR" dirty="0"/>
              <a:t> : 1) εμβόλιο </a:t>
            </a:r>
            <a:r>
              <a:rPr lang="en-US" dirty="0"/>
              <a:t>BCG</a:t>
            </a:r>
            <a:r>
              <a:rPr lang="el-GR" dirty="0"/>
              <a:t> </a:t>
            </a:r>
            <a:r>
              <a:rPr lang="en-US" dirty="0"/>
              <a:t>1921</a:t>
            </a:r>
            <a:r>
              <a:rPr lang="el-GR" dirty="0"/>
              <a:t> </a:t>
            </a:r>
            <a:r>
              <a:rPr lang="en-US" dirty="0"/>
              <a:t>, </a:t>
            </a:r>
            <a:r>
              <a:rPr lang="en-US" dirty="0" err="1"/>
              <a:t>Calmette</a:t>
            </a:r>
            <a:r>
              <a:rPr lang="en-US" dirty="0"/>
              <a:t> </a:t>
            </a:r>
            <a:r>
              <a:rPr lang="el-GR" dirty="0"/>
              <a:t>και </a:t>
            </a:r>
            <a:r>
              <a:rPr lang="en-US" dirty="0"/>
              <a:t> Guerin </a:t>
            </a:r>
            <a:r>
              <a:rPr lang="el-GR" dirty="0"/>
              <a:t> από </a:t>
            </a:r>
            <a:r>
              <a:rPr lang="en-US" dirty="0"/>
              <a:t> </a:t>
            </a:r>
            <a:r>
              <a:rPr lang="el-GR" dirty="0"/>
              <a:t>εξασθενημένο στέλεχος </a:t>
            </a:r>
            <a:r>
              <a:rPr lang="en-US" dirty="0"/>
              <a:t> Mycobacterium </a:t>
            </a:r>
            <a:r>
              <a:rPr lang="el-GR" dirty="0"/>
              <a:t> 2) Θεραπεία </a:t>
            </a:r>
            <a:r>
              <a:rPr lang="en-US" dirty="0" err="1"/>
              <a:t>isoniazid</a:t>
            </a:r>
            <a:r>
              <a:rPr lang="el-GR" dirty="0"/>
              <a:t>  ασθενών με  </a:t>
            </a:r>
            <a:r>
              <a:rPr lang="el-GR" dirty="0" err="1"/>
              <a:t>υποκλινική</a:t>
            </a:r>
            <a:r>
              <a:rPr lang="el-GR" dirty="0"/>
              <a:t> φυματίωση</a:t>
            </a:r>
          </a:p>
          <a:p>
            <a:r>
              <a:rPr lang="el-GR" dirty="0"/>
              <a:t>Ετησίως  1,7  </a:t>
            </a:r>
            <a:r>
              <a:rPr lang="el-GR" dirty="0" err="1"/>
              <a:t>δισεκατοµµύρια</a:t>
            </a:r>
            <a:r>
              <a:rPr lang="el-GR" dirty="0"/>
              <a:t>  μολύνσεις  παγκοσμίως (περίπου το 1/3 του </a:t>
            </a:r>
            <a:r>
              <a:rPr lang="el-GR" dirty="0" err="1"/>
              <a:t>πληθυσµού</a:t>
            </a:r>
            <a:r>
              <a:rPr lang="el-GR" dirty="0"/>
              <a:t> της γης) ,</a:t>
            </a:r>
            <a:r>
              <a:rPr lang="en-US" dirty="0"/>
              <a:t> 10 </a:t>
            </a:r>
            <a:r>
              <a:rPr lang="el-GR" dirty="0"/>
              <a:t>εκατομμύρια  νοσήσεις στις αναπτυσσόμενες χώρες και</a:t>
            </a:r>
            <a:r>
              <a:rPr lang="en-US" dirty="0"/>
              <a:t> 2-3 </a:t>
            </a:r>
            <a:r>
              <a:rPr lang="el-GR" dirty="0"/>
              <a:t>εκατομμύρια καταλήγουν σε θάνατο</a:t>
            </a:r>
          </a:p>
          <a:p>
            <a:endParaRPr lang="el-GR"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9512" y="0"/>
            <a:ext cx="8964488" cy="1124744"/>
          </a:xfrm>
        </p:spPr>
        <p:txBody>
          <a:bodyPr>
            <a:normAutofit/>
          </a:bodyPr>
          <a:lstStyle/>
          <a:p>
            <a:r>
              <a:rPr lang="el-GR" sz="2200" b="1" dirty="0">
                <a:solidFill>
                  <a:srgbClr val="FF0000"/>
                </a:solidFill>
              </a:rPr>
              <a:t>BCG  </a:t>
            </a:r>
            <a:r>
              <a:rPr lang="el-GR" sz="2200" b="1" dirty="0" err="1">
                <a:solidFill>
                  <a:srgbClr val="FF0000"/>
                </a:solidFill>
              </a:rPr>
              <a:t>εµβόλιο</a:t>
            </a:r>
            <a:r>
              <a:rPr lang="el-GR" sz="2200" b="1" dirty="0">
                <a:solidFill>
                  <a:srgbClr val="FF0000"/>
                </a:solidFill>
              </a:rPr>
              <a:t> ζώντων </a:t>
            </a:r>
            <a:r>
              <a:rPr lang="el-GR" sz="2200" b="1" dirty="0" err="1">
                <a:solidFill>
                  <a:srgbClr val="FF0000"/>
                </a:solidFill>
              </a:rPr>
              <a:t>βακίλλων</a:t>
            </a:r>
            <a:r>
              <a:rPr lang="el-GR" sz="2200" b="1" dirty="0">
                <a:solidFill>
                  <a:srgbClr val="FF0000"/>
                </a:solidFill>
              </a:rPr>
              <a:t>  </a:t>
            </a:r>
            <a:r>
              <a:rPr lang="el-GR" sz="2200" b="1" dirty="0" err="1">
                <a:solidFill>
                  <a:srgbClr val="FF0000"/>
                </a:solidFill>
              </a:rPr>
              <a:t>Calmette</a:t>
            </a:r>
            <a:r>
              <a:rPr lang="el-GR" sz="2200" b="1" dirty="0">
                <a:solidFill>
                  <a:srgbClr val="FF0000"/>
                </a:solidFill>
              </a:rPr>
              <a:t> και  </a:t>
            </a:r>
            <a:r>
              <a:rPr lang="el-GR" sz="2200" b="1" dirty="0" err="1">
                <a:solidFill>
                  <a:srgbClr val="FF0000"/>
                </a:solidFill>
              </a:rPr>
              <a:t>Guėrin</a:t>
            </a:r>
            <a:r>
              <a:rPr lang="el-GR" sz="2200" b="1" dirty="0">
                <a:solidFill>
                  <a:srgbClr val="FF0000"/>
                </a:solidFill>
              </a:rPr>
              <a:t>  στο </a:t>
            </a:r>
            <a:r>
              <a:rPr lang="el-GR" sz="2200" b="1" dirty="0" err="1">
                <a:solidFill>
                  <a:srgbClr val="FF0000"/>
                </a:solidFill>
              </a:rPr>
              <a:t>Pasteur</a:t>
            </a:r>
            <a:r>
              <a:rPr lang="el-GR" sz="2200" b="1" dirty="0">
                <a:solidFill>
                  <a:srgbClr val="FF0000"/>
                </a:solidFill>
              </a:rPr>
              <a:t>  1921</a:t>
            </a:r>
            <a:r>
              <a:rPr lang="en-US" sz="2200" b="1" dirty="0">
                <a:solidFill>
                  <a:srgbClr val="FF0000"/>
                </a:solidFill>
              </a:rPr>
              <a:t> </a:t>
            </a:r>
            <a:r>
              <a:rPr lang="el-GR" sz="2400" b="1" dirty="0">
                <a:solidFill>
                  <a:srgbClr val="FF0000"/>
                </a:solidFill>
              </a:rPr>
              <a:t>ανακάλυψη στρεπτομυκίνης</a:t>
            </a:r>
          </a:p>
        </p:txBody>
      </p:sp>
      <p:sp>
        <p:nvSpPr>
          <p:cNvPr id="3" name="2 - Θέση περιεχομένου"/>
          <p:cNvSpPr>
            <a:spLocks noGrp="1"/>
          </p:cNvSpPr>
          <p:nvPr>
            <p:ph idx="1"/>
          </p:nvPr>
        </p:nvSpPr>
        <p:spPr>
          <a:xfrm>
            <a:off x="457200" y="1268760"/>
            <a:ext cx="8363272" cy="5112568"/>
          </a:xfrm>
        </p:spPr>
        <p:txBody>
          <a:bodyPr>
            <a:normAutofit fontScale="25000" lnSpcReduction="20000"/>
          </a:bodyPr>
          <a:lstStyle/>
          <a:p>
            <a:r>
              <a:rPr lang="el-GR" sz="8000" dirty="0"/>
              <a:t> </a:t>
            </a:r>
            <a:r>
              <a:rPr lang="el-GR" sz="9600" dirty="0"/>
              <a:t>Από  είδος βοείου µ</a:t>
            </a:r>
            <a:r>
              <a:rPr lang="el-GR" sz="9600" dirty="0" err="1"/>
              <a:t>υκοβακτηριδίου</a:t>
            </a:r>
            <a:r>
              <a:rPr lang="el-GR" sz="9600" dirty="0"/>
              <a:t> :  εξασθενημένη παθογόνος ικανότητα µ</a:t>
            </a:r>
            <a:r>
              <a:rPr lang="el-GR" sz="9600" dirty="0" err="1"/>
              <a:t>ετά</a:t>
            </a:r>
            <a:r>
              <a:rPr lang="el-GR" sz="9600" dirty="0"/>
              <a:t> από 13 χρόνια καλλιέργειας   (πατάτα σε βόειο χολή), αρχικά  per </a:t>
            </a:r>
            <a:r>
              <a:rPr lang="el-GR" sz="9600" dirty="0" err="1"/>
              <a:t>os</a:t>
            </a:r>
            <a:r>
              <a:rPr lang="el-GR" sz="9600" dirty="0"/>
              <a:t>,  τελικά  </a:t>
            </a:r>
            <a:r>
              <a:rPr lang="el-GR" sz="9600" dirty="0" err="1"/>
              <a:t>ενδοδερµικώς</a:t>
            </a:r>
            <a:endParaRPr lang="el-GR" sz="9600" dirty="0"/>
          </a:p>
          <a:p>
            <a:pPr marL="0" indent="0">
              <a:spcBef>
                <a:spcPts val="0"/>
              </a:spcBef>
              <a:defRPr/>
            </a:pPr>
            <a:r>
              <a:rPr lang="el-GR" sz="9600" dirty="0"/>
              <a:t>    Στο </a:t>
            </a:r>
            <a:r>
              <a:rPr lang="en-US" sz="9600" dirty="0" err="1">
                <a:solidFill>
                  <a:srgbClr val="FF0000"/>
                </a:solidFill>
              </a:rPr>
              <a:t>Lübeck</a:t>
            </a:r>
            <a:r>
              <a:rPr lang="el-GR" sz="9600" dirty="0"/>
              <a:t>  Γερμανίας  την διετία </a:t>
            </a:r>
            <a:r>
              <a:rPr lang="en-US" sz="9600" dirty="0"/>
              <a:t>1929–193</a:t>
            </a:r>
            <a:r>
              <a:rPr lang="el-GR" sz="9600" dirty="0"/>
              <a:t>0 , επί 250 </a:t>
            </a:r>
          </a:p>
          <a:p>
            <a:pPr marL="0" indent="0">
              <a:spcBef>
                <a:spcPts val="0"/>
              </a:spcBef>
              <a:buNone/>
              <a:defRPr/>
            </a:pPr>
            <a:r>
              <a:rPr lang="el-GR" sz="9600" dirty="0"/>
              <a:t>     </a:t>
            </a:r>
            <a:r>
              <a:rPr lang="el-GR" sz="9600" dirty="0" err="1"/>
              <a:t>εμβολιασθέντων</a:t>
            </a:r>
            <a:r>
              <a:rPr lang="el-GR" sz="9600" dirty="0"/>
              <a:t>   </a:t>
            </a:r>
            <a:r>
              <a:rPr lang="el-GR" sz="9600" dirty="0">
                <a:solidFill>
                  <a:srgbClr val="FF0000"/>
                </a:solidFill>
              </a:rPr>
              <a:t>βρεφών</a:t>
            </a:r>
            <a:r>
              <a:rPr lang="el-GR" sz="9600" dirty="0"/>
              <a:t> , 173 νόσησαν και  </a:t>
            </a:r>
            <a:r>
              <a:rPr lang="el-GR" sz="9600" dirty="0">
                <a:solidFill>
                  <a:srgbClr val="FF0000"/>
                </a:solidFill>
              </a:rPr>
              <a:t>72 πέθαναν </a:t>
            </a:r>
          </a:p>
          <a:p>
            <a:pPr marL="0" indent="0">
              <a:spcBef>
                <a:spcPts val="0"/>
              </a:spcBef>
              <a:buNone/>
              <a:defRPr/>
            </a:pPr>
            <a:r>
              <a:rPr lang="el-GR" sz="9600" dirty="0"/>
              <a:t>     </a:t>
            </a:r>
            <a:r>
              <a:rPr lang="el-GR" sz="9600" dirty="0">
                <a:solidFill>
                  <a:srgbClr val="FF0000"/>
                </a:solidFill>
              </a:rPr>
              <a:t>λόγω επιμολυνθέντος  εμβολίου με   παθογόνο </a:t>
            </a:r>
            <a:r>
              <a:rPr lang="el-GR" sz="9600" dirty="0"/>
              <a:t>- νομικές </a:t>
            </a:r>
          </a:p>
          <a:p>
            <a:pPr marL="0" indent="0">
              <a:spcBef>
                <a:spcPts val="0"/>
              </a:spcBef>
              <a:buNone/>
              <a:defRPr/>
            </a:pPr>
            <a:r>
              <a:rPr lang="el-GR" sz="9600" dirty="0"/>
              <a:t>     συνέπειες  -  ποινές  φυλάκισης  υπευθύνων  ιατρών  </a:t>
            </a:r>
          </a:p>
          <a:p>
            <a:pPr marL="0" indent="0">
              <a:spcBef>
                <a:spcPts val="0"/>
              </a:spcBef>
              <a:buNone/>
              <a:defRPr/>
            </a:pPr>
            <a:r>
              <a:rPr lang="el-GR" sz="9600" dirty="0"/>
              <a:t>     εργαστηρίου  παρασκευής. Κυβέρνηση  </a:t>
            </a:r>
            <a:r>
              <a:rPr lang="el-GR" sz="9600" dirty="0" err="1"/>
              <a:t>Βαϊμάρης</a:t>
            </a:r>
            <a:r>
              <a:rPr lang="el-GR" sz="9600" dirty="0"/>
              <a:t>  ανακάλεσε</a:t>
            </a:r>
          </a:p>
          <a:p>
            <a:pPr marL="0" indent="0">
              <a:spcBef>
                <a:spcPts val="0"/>
              </a:spcBef>
              <a:buNone/>
              <a:defRPr/>
            </a:pPr>
            <a:r>
              <a:rPr lang="el-GR" sz="9600" dirty="0"/>
              <a:t>     την  υποχρεωτικότητα  εμβολιασμού –1952 Ανατολική</a:t>
            </a:r>
          </a:p>
          <a:p>
            <a:pPr marL="0" indent="0">
              <a:spcBef>
                <a:spcPts val="0"/>
              </a:spcBef>
              <a:buNone/>
              <a:defRPr/>
            </a:pPr>
            <a:r>
              <a:rPr lang="el-GR" sz="9600" dirty="0"/>
              <a:t>     Γερμανία την επανέφερε</a:t>
            </a:r>
            <a:endParaRPr lang="en-US" sz="9600" dirty="0"/>
          </a:p>
          <a:p>
            <a:r>
              <a:rPr lang="el-GR" sz="9600" dirty="0" err="1"/>
              <a:t>Αµερικανός</a:t>
            </a:r>
            <a:r>
              <a:rPr lang="el-GR" sz="9600" dirty="0"/>
              <a:t> </a:t>
            </a:r>
            <a:r>
              <a:rPr lang="el-GR" sz="9600" dirty="0" err="1"/>
              <a:t>Selman</a:t>
            </a:r>
            <a:r>
              <a:rPr lang="el-GR" sz="9600" dirty="0"/>
              <a:t> </a:t>
            </a:r>
            <a:r>
              <a:rPr lang="el-GR" sz="9600" dirty="0" err="1"/>
              <a:t>Abraham</a:t>
            </a:r>
            <a:r>
              <a:rPr lang="el-GR" sz="9600" dirty="0"/>
              <a:t> </a:t>
            </a:r>
            <a:r>
              <a:rPr lang="el-GR" sz="9600" dirty="0" err="1">
                <a:solidFill>
                  <a:srgbClr val="FF0000"/>
                </a:solidFill>
              </a:rPr>
              <a:t>Waksman</a:t>
            </a:r>
            <a:r>
              <a:rPr lang="el-GR" sz="9600" dirty="0">
                <a:solidFill>
                  <a:srgbClr val="FF0000"/>
                </a:solidFill>
              </a:rPr>
              <a:t> </a:t>
            </a:r>
            <a:r>
              <a:rPr lang="el-GR" sz="9600" dirty="0"/>
              <a:t>(1888- 1973), </a:t>
            </a:r>
            <a:r>
              <a:rPr lang="en-US" sz="9600" dirty="0"/>
              <a:t>Dr</a:t>
            </a:r>
            <a:r>
              <a:rPr lang="el-GR" sz="9600" dirty="0"/>
              <a:t> Γεωπονικής, 30 χρόνια µ</a:t>
            </a:r>
            <a:r>
              <a:rPr lang="el-GR" sz="9600" dirty="0" err="1"/>
              <a:t>ελέτης</a:t>
            </a:r>
            <a:r>
              <a:rPr lang="el-GR" sz="9600" dirty="0"/>
              <a:t> </a:t>
            </a:r>
            <a:r>
              <a:rPr lang="el-GR" sz="9600" dirty="0" err="1"/>
              <a:t>αντιµικροβιακής</a:t>
            </a:r>
            <a:r>
              <a:rPr lang="el-GR" sz="9600" dirty="0"/>
              <a:t> δράσης µ</a:t>
            </a:r>
            <a:r>
              <a:rPr lang="el-GR" sz="9600" dirty="0" err="1"/>
              <a:t>υκήτων</a:t>
            </a:r>
            <a:r>
              <a:rPr lang="el-GR" sz="9600" dirty="0"/>
              <a:t> , από  </a:t>
            </a:r>
            <a:r>
              <a:rPr lang="el-GR" sz="9600" dirty="0" err="1"/>
              <a:t>Streptomyces</a:t>
            </a:r>
            <a:r>
              <a:rPr lang="el-GR" sz="9600" dirty="0"/>
              <a:t> </a:t>
            </a:r>
            <a:r>
              <a:rPr lang="el-GR" sz="9600" dirty="0" err="1"/>
              <a:t>griseus</a:t>
            </a:r>
            <a:r>
              <a:rPr lang="el-GR" sz="9600" dirty="0"/>
              <a:t> </a:t>
            </a:r>
            <a:r>
              <a:rPr lang="el-GR" sz="9600" dirty="0" err="1"/>
              <a:t>υδατοδιαλυτή</a:t>
            </a:r>
            <a:r>
              <a:rPr lang="el-GR" sz="9600" dirty="0"/>
              <a:t> ουσία  -</a:t>
            </a:r>
            <a:r>
              <a:rPr lang="el-GR" sz="9600" dirty="0" err="1">
                <a:solidFill>
                  <a:srgbClr val="FF0000"/>
                </a:solidFill>
              </a:rPr>
              <a:t>στρεπτοµυκίνη</a:t>
            </a:r>
            <a:r>
              <a:rPr lang="el-GR" sz="9600" dirty="0">
                <a:solidFill>
                  <a:srgbClr val="FF0000"/>
                </a:solidFill>
              </a:rPr>
              <a:t> </a:t>
            </a:r>
            <a:r>
              <a:rPr lang="el-GR" sz="9600" dirty="0"/>
              <a:t>- ισχυρή </a:t>
            </a:r>
            <a:r>
              <a:rPr lang="el-GR" sz="9600" dirty="0" err="1"/>
              <a:t>αντιµικροβιακή</a:t>
            </a:r>
            <a:r>
              <a:rPr lang="el-GR" sz="9600" dirty="0"/>
              <a:t> δράση - τέλη δεκαετίας ’40 έσωσε </a:t>
            </a:r>
            <a:r>
              <a:rPr lang="el-GR" sz="9600" dirty="0" err="1"/>
              <a:t>εκατο</a:t>
            </a:r>
            <a:r>
              <a:rPr lang="el-GR" sz="9600" dirty="0"/>
              <a:t>µµ</a:t>
            </a:r>
            <a:r>
              <a:rPr lang="el-GR" sz="9600" dirty="0" err="1"/>
              <a:t>ύρια</a:t>
            </a:r>
            <a:r>
              <a:rPr lang="el-GR" sz="9600" dirty="0"/>
              <a:t>  </a:t>
            </a:r>
            <a:r>
              <a:rPr lang="el-GR" sz="9600" dirty="0" err="1"/>
              <a:t>φυµατικούς</a:t>
            </a:r>
            <a:r>
              <a:rPr lang="el-GR" sz="9600" dirty="0"/>
              <a:t>, από το 1946</a:t>
            </a:r>
            <a:r>
              <a:rPr lang="en-US" sz="9600" dirty="0"/>
              <a:t> </a:t>
            </a:r>
            <a:r>
              <a:rPr lang="el-GR" sz="9600" dirty="0"/>
              <a:t>παρασκευαζόταν και από  στρατό των ΗΠΑ</a:t>
            </a:r>
          </a:p>
          <a:p>
            <a:pPr>
              <a:buNone/>
            </a:pPr>
            <a:r>
              <a:rPr lang="el-GR" sz="9600" dirty="0"/>
              <a:t> </a:t>
            </a:r>
            <a:endParaRPr lang="en-US" sz="9600" dirty="0"/>
          </a:p>
          <a:p>
            <a:pPr marL="0" indent="0">
              <a:spcBef>
                <a:spcPts val="0"/>
              </a:spcBef>
              <a:buNone/>
              <a:defRPr/>
            </a:pPr>
            <a:endParaRPr lang="en-US" sz="9600" dirty="0"/>
          </a:p>
        </p:txBody>
      </p:sp>
      <p:sp>
        <p:nvSpPr>
          <p:cNvPr id="36866" name="AutoShape 2" descr="WHO announces effort to speed development of TB vaccines | CIDRA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6868" name="AutoShape 4" descr="WHO announces effort to speed development of TB vaccines | CIDRA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6870" name="AutoShape 6" descr="One of the oldest vaccines could help combat COVID-1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6872" name="AutoShape 8" descr="WHO announces effort to speed development of TB vaccines | CIDRA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6874" name="AutoShape 10" descr="One of the oldest vaccines could help combat COVID-19"/>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6876" name="AutoShape 12" descr="WHO announces effort to speed development of TB vaccines | CIDRA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88640"/>
            <a:ext cx="8075240" cy="864096"/>
          </a:xfrm>
        </p:spPr>
        <p:txBody>
          <a:bodyPr>
            <a:normAutofit/>
          </a:bodyPr>
          <a:lstStyle/>
          <a:p>
            <a:r>
              <a:rPr lang="el-GR" sz="2800" b="1" dirty="0">
                <a:solidFill>
                  <a:srgbClr val="FF0000"/>
                </a:solidFill>
              </a:rPr>
              <a:t>Νοσοκομείο Νοσημάτων Θώρακος «Η Σωτηρία»</a:t>
            </a:r>
          </a:p>
        </p:txBody>
      </p:sp>
      <p:sp>
        <p:nvSpPr>
          <p:cNvPr id="3" name="2 - Θέση περιεχομένου"/>
          <p:cNvSpPr>
            <a:spLocks noGrp="1"/>
          </p:cNvSpPr>
          <p:nvPr>
            <p:ph idx="1"/>
          </p:nvPr>
        </p:nvSpPr>
        <p:spPr>
          <a:xfrm>
            <a:off x="457200" y="1124744"/>
            <a:ext cx="6635080" cy="5400600"/>
          </a:xfrm>
        </p:spPr>
        <p:txBody>
          <a:bodyPr>
            <a:normAutofit fontScale="25000" lnSpcReduction="20000"/>
          </a:bodyPr>
          <a:lstStyle/>
          <a:p>
            <a:endParaRPr lang="el-GR" dirty="0"/>
          </a:p>
          <a:p>
            <a:r>
              <a:rPr lang="el-GR" sz="9600" dirty="0"/>
              <a:t>ασθενείς µε </a:t>
            </a:r>
            <a:r>
              <a:rPr lang="el-GR" sz="9600" dirty="0" err="1"/>
              <a:t>φυµατίωση</a:t>
            </a:r>
            <a:r>
              <a:rPr lang="el-GR" sz="9600" dirty="0"/>
              <a:t> </a:t>
            </a:r>
            <a:r>
              <a:rPr lang="en-US" sz="9600" dirty="0"/>
              <a:t>: </a:t>
            </a:r>
            <a:r>
              <a:rPr lang="el-GR" sz="9600" dirty="0"/>
              <a:t> στίγμα ,καλύβες στην ύπαιθρο</a:t>
            </a:r>
          </a:p>
          <a:p>
            <a:r>
              <a:rPr lang="el-GR" sz="9600" dirty="0"/>
              <a:t>1905  Ίδρυση  ΝΝΘ (Νοσοκομείο Νοσημάτων Θώρακος)  </a:t>
            </a:r>
            <a:r>
              <a:rPr lang="el-GR" sz="9600" dirty="0" err="1"/>
              <a:t>Όµιλος</a:t>
            </a:r>
            <a:r>
              <a:rPr lang="el-GR" sz="9600" dirty="0"/>
              <a:t> Κυριών,  Σοφία </a:t>
            </a:r>
            <a:r>
              <a:rPr lang="el-GR" sz="9600" dirty="0" err="1"/>
              <a:t>Σλήµαν</a:t>
            </a:r>
            <a:r>
              <a:rPr lang="el-GR" sz="9600" dirty="0"/>
              <a:t> </a:t>
            </a:r>
          </a:p>
          <a:p>
            <a:r>
              <a:rPr lang="el-GR" sz="9600" dirty="0"/>
              <a:t>1905 - 1919 συντήρηση, επέκταση  ιδιωτική πρωτοβουλία</a:t>
            </a:r>
          </a:p>
          <a:p>
            <a:r>
              <a:rPr lang="el-GR" sz="9600" dirty="0"/>
              <a:t>1939  :  νέο σύγχρονο  </a:t>
            </a:r>
            <a:r>
              <a:rPr lang="el-GR" sz="9600" dirty="0" err="1"/>
              <a:t>νοσοκοµείο</a:t>
            </a:r>
            <a:r>
              <a:rPr lang="el-GR" sz="9600" dirty="0"/>
              <a:t>- σανατόριο  2.000 κλινών,  τεράστιες υπηρεσίες στους πάσχοντες</a:t>
            </a:r>
          </a:p>
          <a:p>
            <a:pPr marL="0" indent="0">
              <a:spcBef>
                <a:spcPts val="0"/>
              </a:spcBef>
              <a:defRPr/>
            </a:pPr>
            <a:r>
              <a:rPr lang="el-GR" sz="9600" dirty="0"/>
              <a:t>    1907 Αθήνα :  Πανελλήνιος </a:t>
            </a:r>
            <a:r>
              <a:rPr lang="el-GR" sz="9600" dirty="0" err="1"/>
              <a:t>Σύνδεσµος</a:t>
            </a:r>
            <a:r>
              <a:rPr lang="el-GR" sz="9600" dirty="0"/>
              <a:t> κατά της </a:t>
            </a:r>
          </a:p>
          <a:p>
            <a:pPr marL="0" indent="0">
              <a:spcBef>
                <a:spcPts val="0"/>
              </a:spcBef>
              <a:buNone/>
              <a:defRPr/>
            </a:pPr>
            <a:r>
              <a:rPr lang="el-GR" sz="9600" dirty="0"/>
              <a:t>      </a:t>
            </a:r>
            <a:r>
              <a:rPr lang="el-GR" sz="9600" dirty="0" err="1"/>
              <a:t>Φυµατίωσης</a:t>
            </a:r>
            <a:r>
              <a:rPr lang="el-GR" sz="9600" dirty="0"/>
              <a:t>  -  Ίδρυση  πρώτου  </a:t>
            </a:r>
            <a:r>
              <a:rPr lang="el-GR" sz="9600" dirty="0" err="1"/>
              <a:t>αντιφυµατικού</a:t>
            </a:r>
            <a:r>
              <a:rPr lang="el-GR" sz="9600" dirty="0"/>
              <a:t> </a:t>
            </a:r>
          </a:p>
          <a:p>
            <a:pPr marL="0" indent="0">
              <a:spcBef>
                <a:spcPts val="0"/>
              </a:spcBef>
              <a:buNone/>
              <a:defRPr/>
            </a:pPr>
            <a:r>
              <a:rPr lang="el-GR" sz="9600" dirty="0"/>
              <a:t>      ιατρείου : εθελοντική  εργασία  ιατρών</a:t>
            </a:r>
          </a:p>
          <a:p>
            <a:pPr marL="0" indent="0">
              <a:spcBef>
                <a:spcPts val="0"/>
              </a:spcBef>
              <a:defRPr/>
            </a:pPr>
            <a:r>
              <a:rPr lang="el-GR" sz="9600" dirty="0"/>
              <a:t>    1909  ιατρός  Γεώργιος  </a:t>
            </a:r>
            <a:r>
              <a:rPr lang="el-GR" sz="9600" dirty="0" err="1"/>
              <a:t>Καραµάνης</a:t>
            </a:r>
            <a:r>
              <a:rPr lang="el-GR" sz="9600" dirty="0"/>
              <a:t>, Χάνια στο</a:t>
            </a:r>
          </a:p>
          <a:p>
            <a:pPr marL="0" indent="0">
              <a:spcBef>
                <a:spcPts val="0"/>
              </a:spcBef>
              <a:buNone/>
              <a:defRPr/>
            </a:pPr>
            <a:r>
              <a:rPr lang="el-GR" sz="9600" dirty="0"/>
              <a:t>      Πήλιο  πρώτο  ορεινό  σανατόριο  Ελλάδα </a:t>
            </a:r>
          </a:p>
          <a:p>
            <a:pPr>
              <a:spcBef>
                <a:spcPts val="0"/>
              </a:spcBef>
              <a:defRPr/>
            </a:pPr>
            <a:r>
              <a:rPr lang="el-GR" sz="9600" dirty="0"/>
              <a:t> Μάιος  1909  :  πρώτο Πανελλήνιο Ιατρικό</a:t>
            </a:r>
          </a:p>
          <a:p>
            <a:pPr marL="0" indent="0">
              <a:spcBef>
                <a:spcPts val="0"/>
              </a:spcBef>
              <a:buNone/>
              <a:defRPr/>
            </a:pPr>
            <a:r>
              <a:rPr lang="el-GR" sz="9600" dirty="0"/>
              <a:t>      Συνέδριο κατά  της  </a:t>
            </a:r>
            <a:r>
              <a:rPr lang="el-GR" sz="9600" dirty="0" err="1"/>
              <a:t>φυµατίωσης</a:t>
            </a:r>
            <a:endParaRPr lang="el-GR" sz="9600" dirty="0"/>
          </a:p>
          <a:p>
            <a:endParaRPr lang="en-US" sz="9600" b="1" dirty="0">
              <a:solidFill>
                <a:schemeClr val="tx2"/>
              </a:solidFill>
            </a:endParaRPr>
          </a:p>
          <a:p>
            <a:endParaRPr lang="el-GR" dirty="0"/>
          </a:p>
          <a:p>
            <a:endParaRPr lang="el-GR" dirty="0"/>
          </a:p>
        </p:txBody>
      </p:sp>
      <p:sp>
        <p:nvSpPr>
          <p:cNvPr id="36868" name="AutoShape 4" descr="Αποτέλεσμα εικόνας για σοφια σλημαν"/>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36870" name="Picture 6" descr="Σοφία Σλήμαν - Βικιπαίδεια"/>
          <p:cNvPicPr>
            <a:picLocks noChangeAspect="1" noChangeArrowheads="1"/>
          </p:cNvPicPr>
          <p:nvPr/>
        </p:nvPicPr>
        <p:blipFill>
          <a:blip r:embed="rId2" cstate="print"/>
          <a:srcRect/>
          <a:stretch>
            <a:fillRect/>
          </a:stretch>
        </p:blipFill>
        <p:spPr bwMode="auto">
          <a:xfrm>
            <a:off x="7380312" y="1124743"/>
            <a:ext cx="1512168" cy="2889763"/>
          </a:xfrm>
          <a:prstGeom prst="rect">
            <a:avLst/>
          </a:prstGeom>
          <a:noFill/>
        </p:spPr>
      </p:pic>
      <p:sp>
        <p:nvSpPr>
          <p:cNvPr id="7" name="6 - TextBox"/>
          <p:cNvSpPr txBox="1"/>
          <p:nvPr/>
        </p:nvSpPr>
        <p:spPr>
          <a:xfrm>
            <a:off x="7452320" y="4221088"/>
            <a:ext cx="1296144" cy="2031325"/>
          </a:xfrm>
          <a:prstGeom prst="rect">
            <a:avLst/>
          </a:prstGeom>
          <a:noFill/>
        </p:spPr>
        <p:txBody>
          <a:bodyPr wrap="square" rtlCol="0">
            <a:spAutoFit/>
          </a:bodyPr>
          <a:lstStyle/>
          <a:p>
            <a:r>
              <a:rPr lang="el-GR" dirty="0"/>
              <a:t>Σοφία </a:t>
            </a:r>
            <a:r>
              <a:rPr lang="el-GR" dirty="0" err="1"/>
              <a:t>Σλήµαν</a:t>
            </a:r>
            <a:r>
              <a:rPr lang="el-GR" dirty="0"/>
              <a:t> με χρυσά κοσμήματα από  Θησαυρό Πριάμου</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88640"/>
            <a:ext cx="7992888" cy="720080"/>
          </a:xfrm>
        </p:spPr>
        <p:txBody>
          <a:bodyPr>
            <a:normAutofit fontScale="90000"/>
          </a:bodyPr>
          <a:lstStyle/>
          <a:p>
            <a:br>
              <a:rPr lang="el-GR" b="1" dirty="0">
                <a:solidFill>
                  <a:srgbClr val="FF0000"/>
                </a:solidFill>
              </a:rPr>
            </a:br>
            <a:r>
              <a:rPr lang="en-US" sz="3100" b="1" dirty="0">
                <a:solidFill>
                  <a:srgbClr val="FF0000"/>
                </a:solidFill>
              </a:rPr>
              <a:t>Koch</a:t>
            </a:r>
            <a:r>
              <a:rPr lang="el-GR" sz="3100" b="1" dirty="0">
                <a:solidFill>
                  <a:srgbClr val="FF0000"/>
                </a:solidFill>
              </a:rPr>
              <a:t>   </a:t>
            </a:r>
            <a:r>
              <a:rPr lang="en-US" sz="3100" b="1" dirty="0">
                <a:solidFill>
                  <a:srgbClr val="FF0000"/>
                </a:solidFill>
              </a:rPr>
              <a:t>Cholera</a:t>
            </a:r>
            <a:r>
              <a:rPr lang="el-GR" sz="3100" b="1" dirty="0">
                <a:solidFill>
                  <a:srgbClr val="FF0000"/>
                </a:solidFill>
              </a:rPr>
              <a:t> 1884</a:t>
            </a:r>
            <a:br>
              <a:rPr lang="en-US" sz="3100" b="1" dirty="0">
                <a:solidFill>
                  <a:srgbClr val="FF0000"/>
                </a:solidFill>
              </a:rPr>
            </a:br>
            <a:endParaRPr lang="el-GR" sz="3100" dirty="0"/>
          </a:p>
        </p:txBody>
      </p:sp>
      <p:sp>
        <p:nvSpPr>
          <p:cNvPr id="3" name="2 - Θέση περιεχομένου"/>
          <p:cNvSpPr>
            <a:spLocks noGrp="1"/>
          </p:cNvSpPr>
          <p:nvPr>
            <p:ph idx="1"/>
          </p:nvPr>
        </p:nvSpPr>
        <p:spPr>
          <a:xfrm>
            <a:off x="457200" y="1268760"/>
            <a:ext cx="8229600" cy="4857403"/>
          </a:xfrm>
        </p:spPr>
        <p:txBody>
          <a:bodyPr>
            <a:normAutofit fontScale="62500" lnSpcReduction="20000"/>
          </a:bodyPr>
          <a:lstStyle/>
          <a:p>
            <a:r>
              <a:rPr lang="el-GR" dirty="0"/>
              <a:t> </a:t>
            </a:r>
            <a:r>
              <a:rPr lang="en-US" dirty="0"/>
              <a:t>1883  Koch </a:t>
            </a:r>
            <a:r>
              <a:rPr lang="el-GR" dirty="0"/>
              <a:t> από Γερμανικό Κράτος σε Αλεξάνδρεια  Αιγύπτου </a:t>
            </a:r>
            <a:r>
              <a:rPr lang="en-US" dirty="0"/>
              <a:t>,</a:t>
            </a:r>
            <a:r>
              <a:rPr lang="el-GR" dirty="0"/>
              <a:t> επιδημία χολέρας.  </a:t>
            </a:r>
            <a:r>
              <a:rPr lang="el-GR" dirty="0" err="1"/>
              <a:t>βακτηριακή</a:t>
            </a:r>
            <a:r>
              <a:rPr lang="el-GR" dirty="0"/>
              <a:t> λοίμωξη σε εντερικό βλεννογόνο θυμάτων– δεν βρήκε το αίτιο</a:t>
            </a:r>
          </a:p>
          <a:p>
            <a:r>
              <a:rPr lang="el-GR" dirty="0"/>
              <a:t> Σε Καλκούτα Ινδιών,  εντόπισε  ως  πηγή της χολέρας ποταμό Γάγγη- αυτοψία 100  ατόμων </a:t>
            </a:r>
            <a:r>
              <a:rPr lang="el-GR" dirty="0" err="1"/>
              <a:t>βακτηριακή</a:t>
            </a:r>
            <a:r>
              <a:rPr lang="el-GR" dirty="0"/>
              <a:t> μόλυνση ταυτόσημη  </a:t>
            </a:r>
            <a:r>
              <a:rPr lang="el-GR" dirty="0" err="1"/>
              <a:t>υδατοδεξαμενών</a:t>
            </a:r>
            <a:r>
              <a:rPr lang="el-GR" dirty="0"/>
              <a:t> </a:t>
            </a:r>
          </a:p>
          <a:p>
            <a:r>
              <a:rPr lang="el-GR" dirty="0"/>
              <a:t>Απομόνωσε το βακτήριο σε καθαρή καλλιέργεια </a:t>
            </a:r>
            <a:r>
              <a:rPr lang="en-US" dirty="0"/>
              <a:t>7 </a:t>
            </a:r>
            <a:r>
              <a:rPr lang="el-GR" dirty="0"/>
              <a:t> Ιανουαρίου</a:t>
            </a:r>
            <a:r>
              <a:rPr lang="en-US" dirty="0"/>
              <a:t>1884</a:t>
            </a:r>
            <a:r>
              <a:rPr lang="el-GR" dirty="0"/>
              <a:t>, το περιέγραψε σαν </a:t>
            </a:r>
            <a:r>
              <a:rPr lang="en-US" dirty="0"/>
              <a:t> </a:t>
            </a:r>
            <a:r>
              <a:rPr lang="el-GR" dirty="0"/>
              <a:t> κόμμα</a:t>
            </a:r>
            <a:r>
              <a:rPr lang="en-US" dirty="0"/>
              <a:t>"a little bent, like a comma.” </a:t>
            </a:r>
            <a:r>
              <a:rPr lang="en-US" b="1" i="1" dirty="0">
                <a:solidFill>
                  <a:srgbClr val="FF0000"/>
                </a:solidFill>
              </a:rPr>
              <a:t>Bacillus comma</a:t>
            </a:r>
            <a:endParaRPr lang="el-GR" b="1" dirty="0">
              <a:solidFill>
                <a:srgbClr val="FF0000"/>
              </a:solidFill>
            </a:endParaRPr>
          </a:p>
          <a:p>
            <a:r>
              <a:rPr lang="el-GR" dirty="0"/>
              <a:t>Σε φρέσκα δείγματα αίματος , καταστροφή ερυθρών  αιμοσφαιρίων,  υπέθεσε είδος δηλητηρίου του βακτηρίου ως αίτιο της  νόσου</a:t>
            </a:r>
          </a:p>
          <a:p>
            <a:r>
              <a:rPr lang="el-GR" dirty="0"/>
              <a:t> Το βακτήριο δεν προκαλούσε  τα συμπτώματα στα πειράματά του σε ζώα - σωστά εξήγησε  ανοσία τους στο ανθρώπινο παθογόνο</a:t>
            </a:r>
            <a:r>
              <a:rPr lang="en-US" i="1" dirty="0"/>
              <a:t> </a:t>
            </a:r>
            <a:endParaRPr lang="el-GR" i="1" dirty="0"/>
          </a:p>
          <a:p>
            <a:r>
              <a:rPr lang="el-GR" dirty="0"/>
              <a:t>Αργότερα  προέκυψε ότι το ήδη γνωστό βακτήριο από  ιατρούς Ιταλό</a:t>
            </a:r>
            <a:r>
              <a:rPr lang="en-US" dirty="0"/>
              <a:t> </a:t>
            </a:r>
            <a:r>
              <a:rPr lang="el-GR" dirty="0"/>
              <a:t> </a:t>
            </a:r>
            <a:r>
              <a:rPr lang="en-US" dirty="0" err="1"/>
              <a:t>Filippo</a:t>
            </a:r>
            <a:r>
              <a:rPr lang="en-US" dirty="0"/>
              <a:t>  </a:t>
            </a:r>
            <a:r>
              <a:rPr lang="en-US" dirty="0" err="1"/>
              <a:t>Pacini</a:t>
            </a:r>
            <a:r>
              <a:rPr lang="el-GR" dirty="0"/>
              <a:t> και </a:t>
            </a:r>
            <a:r>
              <a:rPr lang="el-GR" dirty="0" err="1"/>
              <a:t>Καταλανό</a:t>
            </a:r>
            <a:r>
              <a:rPr lang="el-GR" dirty="0"/>
              <a:t> </a:t>
            </a:r>
            <a:r>
              <a:rPr lang="en-US" dirty="0"/>
              <a:t>Joaquim </a:t>
            </a:r>
            <a:r>
              <a:rPr lang="en-US" dirty="0" err="1"/>
              <a:t>Balcellsi</a:t>
            </a:r>
            <a:r>
              <a:rPr lang="en-US" dirty="0"/>
              <a:t> Pascual </a:t>
            </a:r>
            <a:r>
              <a:rPr lang="el-GR" dirty="0"/>
              <a:t> περί το </a:t>
            </a:r>
            <a:r>
              <a:rPr lang="en-US" dirty="0"/>
              <a:t>1854</a:t>
            </a:r>
            <a:r>
              <a:rPr lang="el-GR" dirty="0"/>
              <a:t>  δεν  είχε </a:t>
            </a:r>
            <a:r>
              <a:rPr lang="el-GR" dirty="0" err="1"/>
              <a:t>ταυτοποιηθεί</a:t>
            </a:r>
            <a:r>
              <a:rPr lang="el-GR" dirty="0"/>
              <a:t> σαν αίτιο της χολέρας. Ο </a:t>
            </a:r>
            <a:r>
              <a:rPr lang="en-US" dirty="0"/>
              <a:t>Richard Friedrich Johannes </a:t>
            </a:r>
            <a:r>
              <a:rPr lang="en-US" b="1" dirty="0">
                <a:solidFill>
                  <a:srgbClr val="FF0000"/>
                </a:solidFill>
              </a:rPr>
              <a:t>Pfeiffer</a:t>
            </a:r>
            <a:r>
              <a:rPr lang="el-GR" dirty="0"/>
              <a:t>,συνεργάτης του </a:t>
            </a:r>
            <a:r>
              <a:rPr lang="en-US" dirty="0"/>
              <a:t>Koch,</a:t>
            </a:r>
            <a:r>
              <a:rPr lang="el-GR" dirty="0"/>
              <a:t>το</a:t>
            </a:r>
            <a:r>
              <a:rPr lang="en-US" dirty="0"/>
              <a:t> </a:t>
            </a:r>
            <a:r>
              <a:rPr lang="el-GR" dirty="0" err="1"/>
              <a:t>ταυτοποίησε</a:t>
            </a:r>
            <a:r>
              <a:rPr lang="en-US" dirty="0"/>
              <a:t> </a:t>
            </a:r>
            <a:r>
              <a:rPr lang="el-GR" dirty="0"/>
              <a:t>ως</a:t>
            </a:r>
            <a:r>
              <a:rPr lang="en-US" dirty="0"/>
              <a:t> </a:t>
            </a:r>
            <a:r>
              <a:rPr lang="en-US" dirty="0" err="1"/>
              <a:t>Pacini's</a:t>
            </a:r>
            <a:r>
              <a:rPr lang="en-US" dirty="0"/>
              <a:t> </a:t>
            </a:r>
            <a:r>
              <a:rPr lang="en-US" i="1" dirty="0" err="1"/>
              <a:t>vibrioni</a:t>
            </a:r>
            <a:r>
              <a:rPr lang="en-US" dirty="0"/>
              <a:t> </a:t>
            </a:r>
            <a:r>
              <a:rPr lang="el-GR" dirty="0"/>
              <a:t>και το μετονόμασε</a:t>
            </a:r>
            <a:r>
              <a:rPr lang="en-US" dirty="0"/>
              <a:t> </a:t>
            </a:r>
            <a:r>
              <a:rPr lang="en-US" b="1" i="1" dirty="0" err="1">
                <a:solidFill>
                  <a:srgbClr val="FF0000"/>
                </a:solidFill>
              </a:rPr>
              <a:t>Vibrio</a:t>
            </a:r>
            <a:r>
              <a:rPr lang="en-US" b="1" i="1" dirty="0">
                <a:solidFill>
                  <a:srgbClr val="FF0000"/>
                </a:solidFill>
              </a:rPr>
              <a:t>  Cholera</a:t>
            </a:r>
            <a:r>
              <a:rPr lang="el-GR" b="1" dirty="0">
                <a:solidFill>
                  <a:srgbClr val="FF0000"/>
                </a:solidFill>
              </a:rPr>
              <a:t> </a:t>
            </a:r>
            <a:r>
              <a:rPr lang="en-US" b="1" dirty="0">
                <a:solidFill>
                  <a:srgbClr val="FF0000"/>
                </a:solidFill>
              </a:rPr>
              <a:t> </a:t>
            </a:r>
            <a:r>
              <a:rPr lang="el-GR" b="1" dirty="0">
                <a:solidFill>
                  <a:srgbClr val="FF0000"/>
                </a:solidFill>
              </a:rPr>
              <a:t>το </a:t>
            </a:r>
            <a:r>
              <a:rPr lang="en-US" b="1" dirty="0">
                <a:solidFill>
                  <a:srgbClr val="FF0000"/>
                </a:solidFill>
              </a:rPr>
              <a:t>1896</a:t>
            </a:r>
            <a:endParaRPr lang="el-GR" baseline="30000" dirty="0">
              <a:solidFill>
                <a:srgbClr val="FF0000"/>
              </a:solidFill>
            </a:endParaRPr>
          </a:p>
          <a:p>
            <a:r>
              <a:rPr lang="el-GR" dirty="0"/>
              <a:t>1959</a:t>
            </a:r>
            <a:r>
              <a:rPr lang="el-GR" baseline="30000" dirty="0"/>
              <a:t> </a:t>
            </a:r>
            <a:r>
              <a:rPr lang="el-GR" dirty="0"/>
              <a:t> Ινδός </a:t>
            </a:r>
            <a:r>
              <a:rPr lang="en-US" dirty="0" err="1"/>
              <a:t>Sambhu</a:t>
            </a:r>
            <a:r>
              <a:rPr lang="en-US" dirty="0"/>
              <a:t> </a:t>
            </a:r>
            <a:r>
              <a:rPr lang="en-US" dirty="0" err="1"/>
              <a:t>Nath</a:t>
            </a:r>
            <a:r>
              <a:rPr lang="en-US" dirty="0"/>
              <a:t> De </a:t>
            </a:r>
            <a:r>
              <a:rPr lang="el-GR" dirty="0"/>
              <a:t>ανακάλυψε το δηλητήριο, </a:t>
            </a:r>
            <a:r>
              <a:rPr lang="el-GR" b="1" dirty="0">
                <a:solidFill>
                  <a:srgbClr val="FF0000"/>
                </a:solidFill>
              </a:rPr>
              <a:t>τοξίνη χολέρας</a:t>
            </a:r>
            <a:r>
              <a:rPr lang="en-US" dirty="0">
                <a:solidFill>
                  <a:srgbClr val="FF0000"/>
                </a:solidFill>
              </a:rPr>
              <a:t> </a:t>
            </a:r>
          </a:p>
          <a:p>
            <a:endParaRPr lang="el-GR"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16632"/>
            <a:ext cx="8229600" cy="792088"/>
          </a:xfrm>
        </p:spPr>
        <p:txBody>
          <a:bodyPr>
            <a:normAutofit/>
          </a:bodyPr>
          <a:lstStyle/>
          <a:p>
            <a:r>
              <a:rPr lang="el-GR" b="1" dirty="0">
                <a:solidFill>
                  <a:srgbClr val="FF0000"/>
                </a:solidFill>
              </a:rPr>
              <a:t>Αρχές – αξιώματα του </a:t>
            </a:r>
            <a:r>
              <a:rPr lang="en-US" b="1" dirty="0">
                <a:solidFill>
                  <a:srgbClr val="FF0000"/>
                </a:solidFill>
              </a:rPr>
              <a:t>Koch</a:t>
            </a:r>
            <a:endParaRPr lang="el-GR" dirty="0"/>
          </a:p>
        </p:txBody>
      </p:sp>
      <p:sp>
        <p:nvSpPr>
          <p:cNvPr id="3" name="2 - Θέση περιεχομένου"/>
          <p:cNvSpPr>
            <a:spLocks noGrp="1"/>
          </p:cNvSpPr>
          <p:nvPr>
            <p:ph idx="1"/>
          </p:nvPr>
        </p:nvSpPr>
        <p:spPr>
          <a:xfrm>
            <a:off x="457200" y="1124744"/>
            <a:ext cx="8229600" cy="5001419"/>
          </a:xfrm>
        </p:spPr>
        <p:txBody>
          <a:bodyPr>
            <a:normAutofit fontScale="62500" lnSpcReduction="20000"/>
          </a:bodyPr>
          <a:lstStyle/>
          <a:p>
            <a:pPr>
              <a:buNone/>
            </a:pPr>
            <a:r>
              <a:rPr lang="el-GR" sz="2800" dirty="0"/>
              <a:t> </a:t>
            </a:r>
          </a:p>
          <a:p>
            <a:pPr>
              <a:buNone/>
            </a:pPr>
            <a:r>
              <a:rPr lang="el-GR" sz="2800" b="1" dirty="0">
                <a:solidFill>
                  <a:srgbClr val="FF0000"/>
                </a:solidFill>
              </a:rPr>
              <a:t>      </a:t>
            </a:r>
            <a:r>
              <a:rPr lang="el-GR" b="1" dirty="0">
                <a:solidFill>
                  <a:srgbClr val="FF0000"/>
                </a:solidFill>
              </a:rPr>
              <a:t>Κριτήρια εντοπισμού  αιτιολογικού παράγοντα  συγκεκριμένης  νόσου </a:t>
            </a:r>
          </a:p>
          <a:p>
            <a:pPr>
              <a:buNone/>
            </a:pPr>
            <a:r>
              <a:rPr lang="el-GR" b="1" dirty="0">
                <a:solidFill>
                  <a:srgbClr val="FF0000"/>
                </a:solidFill>
              </a:rPr>
              <a:t>       </a:t>
            </a:r>
          </a:p>
          <a:p>
            <a:pPr>
              <a:buNone/>
            </a:pPr>
            <a:r>
              <a:rPr lang="el-GR" sz="2800" b="1" dirty="0">
                <a:solidFill>
                  <a:srgbClr val="FF0000"/>
                </a:solidFill>
              </a:rPr>
              <a:t>       </a:t>
            </a:r>
            <a:r>
              <a:rPr lang="el-GR" sz="2800" dirty="0"/>
              <a:t>Ε</a:t>
            </a:r>
            <a:r>
              <a:rPr lang="el-GR" dirty="0">
                <a:latin typeface="Times New Roman" pitchFamily="18" charset="0"/>
                <a:cs typeface="Times New Roman" pitchFamily="18" charset="0"/>
              </a:rPr>
              <a:t>πί των αρχών αυτών εργάστηκε ο </a:t>
            </a:r>
            <a:r>
              <a:rPr lang="en-US" dirty="0">
                <a:latin typeface="Times New Roman" pitchFamily="18" charset="0"/>
                <a:cs typeface="Times New Roman" pitchFamily="18" charset="0"/>
              </a:rPr>
              <a:t>Koch</a:t>
            </a:r>
            <a:r>
              <a:rPr lang="el-GR" dirty="0">
                <a:latin typeface="Times New Roman" pitchFamily="18" charset="0"/>
                <a:cs typeface="Times New Roman" pitchFamily="18" charset="0"/>
              </a:rPr>
              <a:t>  δεν τις διατύπωσε ο ίδιος  αλλά ο βοηθός του </a:t>
            </a:r>
            <a:r>
              <a:rPr lang="en-US" dirty="0">
                <a:latin typeface="Times New Roman" pitchFamily="18" charset="0"/>
                <a:cs typeface="Times New Roman" pitchFamily="18" charset="0"/>
              </a:rPr>
              <a:t> Friedrich </a:t>
            </a:r>
            <a:r>
              <a:rPr lang="en-US" dirty="0" err="1">
                <a:latin typeface="Times New Roman" pitchFamily="18" charset="0"/>
                <a:cs typeface="Times New Roman" pitchFamily="18" charset="0"/>
              </a:rPr>
              <a:t>Loeffler</a:t>
            </a:r>
            <a:r>
              <a:rPr lang="el-GR" dirty="0">
                <a:latin typeface="Times New Roman" pitchFamily="18" charset="0"/>
                <a:cs typeface="Times New Roman" pitchFamily="18" charset="0"/>
              </a:rPr>
              <a:t>,</a:t>
            </a: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 ανακοινώνοντας την υπό του ιδίου ανακάλυψη του </a:t>
            </a:r>
            <a:r>
              <a:rPr lang="en-US" dirty="0">
                <a:latin typeface="Times New Roman" pitchFamily="18" charset="0"/>
                <a:cs typeface="Times New Roman" pitchFamily="18" charset="0"/>
              </a:rPr>
              <a:t>diphtheria bacillus </a:t>
            </a:r>
            <a:r>
              <a:rPr lang="el-GR" dirty="0">
                <a:latin typeface="Times New Roman" pitchFamily="18" charset="0"/>
                <a:cs typeface="Times New Roman" pitchFamily="18" charset="0"/>
              </a:rPr>
              <a:t>το </a:t>
            </a:r>
            <a:r>
              <a:rPr lang="en-US" dirty="0">
                <a:latin typeface="Times New Roman" pitchFamily="18" charset="0"/>
                <a:cs typeface="Times New Roman" pitchFamily="18" charset="0"/>
              </a:rPr>
              <a:t>1883,</a:t>
            </a:r>
            <a:r>
              <a:rPr lang="el-GR" dirty="0">
                <a:latin typeface="Times New Roman" pitchFamily="18" charset="0"/>
                <a:cs typeface="Times New Roman" pitchFamily="18" charset="0"/>
              </a:rPr>
              <a:t> τις αναφέρει ως εξής </a:t>
            </a:r>
            <a:r>
              <a:rPr lang="en-US" dirty="0">
                <a:latin typeface="Times New Roman" pitchFamily="18" charset="0"/>
                <a:cs typeface="Times New Roman" pitchFamily="18" charset="0"/>
              </a:rPr>
              <a:t>:</a:t>
            </a:r>
          </a:p>
          <a:p>
            <a:r>
              <a:rPr lang="en-US" b="1" dirty="0">
                <a:solidFill>
                  <a:srgbClr val="FF0000"/>
                </a:solidFill>
                <a:latin typeface="Times New Roman" pitchFamily="18" charset="0"/>
                <a:cs typeface="Times New Roman" pitchFamily="18" charset="0"/>
              </a:rPr>
              <a:t>1</a:t>
            </a:r>
            <a:r>
              <a:rPr lang="en-US" dirty="0">
                <a:latin typeface="Times New Roman" pitchFamily="18" charset="0"/>
                <a:cs typeface="Times New Roman" pitchFamily="18" charset="0"/>
              </a:rPr>
              <a:t>.</a:t>
            </a:r>
            <a:r>
              <a:rPr lang="el-GR" dirty="0">
                <a:latin typeface="Times New Roman" pitchFamily="18" charset="0"/>
                <a:cs typeface="Times New Roman" pitchFamily="18" charset="0"/>
              </a:rPr>
              <a:t>Το μικρόβιο πρέπει να είναι παρόν σε κάθε νοσούν άτομο,  όχι σε</a:t>
            </a:r>
          </a:p>
          <a:p>
            <a:pPr>
              <a:buNone/>
            </a:pPr>
            <a:r>
              <a:rPr lang="el-GR" dirty="0">
                <a:latin typeface="Times New Roman" pitchFamily="18" charset="0"/>
                <a:cs typeface="Times New Roman" pitchFamily="18" charset="0"/>
              </a:rPr>
              <a:t>      υγιή άτομα</a:t>
            </a:r>
          </a:p>
          <a:p>
            <a:r>
              <a:rPr lang="en-US" b="1" dirty="0">
                <a:solidFill>
                  <a:srgbClr val="FF0000"/>
                </a:solidFill>
                <a:latin typeface="Times New Roman" pitchFamily="18" charset="0"/>
                <a:cs typeface="Times New Roman" pitchFamily="18" charset="0"/>
              </a:rPr>
              <a:t>2</a:t>
            </a:r>
            <a:r>
              <a:rPr lang="en-US" dirty="0">
                <a:solidFill>
                  <a:srgbClr val="FF0000"/>
                </a:solidFill>
                <a:latin typeface="Times New Roman" pitchFamily="18" charset="0"/>
                <a:cs typeface="Times New Roman" pitchFamily="18" charset="0"/>
              </a:rPr>
              <a:t>.</a:t>
            </a:r>
            <a:r>
              <a:rPr lang="el-GR" dirty="0">
                <a:latin typeface="Times New Roman" pitchFamily="18" charset="0"/>
                <a:cs typeface="Times New Roman" pitchFamily="18" charset="0"/>
              </a:rPr>
              <a:t>Το μικρόβιο πρέπει να απομονώνεται από τον ασθενή και να</a:t>
            </a: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αναπτύσσεται σε καθαρή καλλιέργεια   </a:t>
            </a:r>
            <a:r>
              <a:rPr lang="en-US" dirty="0">
                <a:latin typeface="Times New Roman" pitchFamily="18" charset="0"/>
                <a:cs typeface="Times New Roman" pitchFamily="18" charset="0"/>
              </a:rPr>
              <a:t>(pure culture)</a:t>
            </a:r>
            <a:r>
              <a:rPr lang="el-GR" dirty="0">
                <a:latin typeface="Times New Roman" pitchFamily="18" charset="0"/>
                <a:cs typeface="Times New Roman" pitchFamily="18" charset="0"/>
              </a:rPr>
              <a:t> </a:t>
            </a:r>
          </a:p>
          <a:p>
            <a:r>
              <a:rPr lang="en-US" b="1" dirty="0">
                <a:solidFill>
                  <a:srgbClr val="FF0000"/>
                </a:solidFill>
                <a:latin typeface="Times New Roman" pitchFamily="18" charset="0"/>
                <a:cs typeface="Times New Roman" pitchFamily="18" charset="0"/>
              </a:rPr>
              <a:t>3.</a:t>
            </a:r>
            <a:r>
              <a:rPr lang="el-GR" b="1" dirty="0">
                <a:solidFill>
                  <a:srgbClr val="FF0000"/>
                </a:solidFill>
                <a:latin typeface="Times New Roman" pitchFamily="18" charset="0"/>
                <a:cs typeface="Times New Roman" pitchFamily="18" charset="0"/>
              </a:rPr>
              <a:t> </a:t>
            </a:r>
            <a:r>
              <a:rPr lang="el-GR" dirty="0">
                <a:latin typeface="Times New Roman" pitchFamily="18" charset="0"/>
                <a:cs typeface="Times New Roman" pitchFamily="18" charset="0"/>
              </a:rPr>
              <a:t>Η καθαρή καλλιέργεια πρέπει να προκαλεί την ίδια νόσο όταν ενοφθαλμίζεται  σε υγιή  ευαίσθητα άτομα</a:t>
            </a:r>
          </a:p>
          <a:p>
            <a:r>
              <a:rPr lang="en-US" b="1" dirty="0">
                <a:solidFill>
                  <a:srgbClr val="FF0000"/>
                </a:solidFill>
                <a:latin typeface="Times New Roman" pitchFamily="18" charset="0"/>
                <a:cs typeface="Times New Roman" pitchFamily="18" charset="0"/>
              </a:rPr>
              <a:t>4</a:t>
            </a:r>
            <a:r>
              <a:rPr lang="en-US" b="1" dirty="0">
                <a:latin typeface="Times New Roman" pitchFamily="18" charset="0"/>
                <a:cs typeface="Times New Roman" pitchFamily="18" charset="0"/>
              </a:rPr>
              <a:t>. </a:t>
            </a:r>
            <a:r>
              <a:rPr lang="el-GR" dirty="0">
                <a:latin typeface="Times New Roman" pitchFamily="18" charset="0"/>
                <a:cs typeface="Times New Roman" pitchFamily="18" charset="0"/>
              </a:rPr>
              <a:t>Το ίδιο παθογόνο πρέπει να απομονώνεται  εκ νέου από το πειραματικά επιμολυνθέν άτομο.</a:t>
            </a:r>
            <a:r>
              <a:rPr lang="en-US" dirty="0">
                <a:latin typeface="Times New Roman" pitchFamily="18" charset="0"/>
                <a:cs typeface="Times New Roman" pitchFamily="18" charset="0"/>
              </a:rPr>
              <a:t> (</a:t>
            </a:r>
            <a:r>
              <a:rPr lang="el-GR" sz="2800" dirty="0">
                <a:latin typeface="Times New Roman" pitchFamily="18" charset="0"/>
                <a:cs typeface="Times New Roman" pitchFamily="18" charset="0"/>
              </a:rPr>
              <a:t>Η τέταρτη αρχή προστέθηκε το  </a:t>
            </a:r>
            <a:r>
              <a:rPr lang="en-US" sz="2800" dirty="0">
                <a:latin typeface="Times New Roman" pitchFamily="18" charset="0"/>
                <a:cs typeface="Times New Roman" pitchFamily="18" charset="0"/>
              </a:rPr>
              <a:t>1905</a:t>
            </a:r>
            <a:r>
              <a:rPr lang="el-GR" sz="2800" dirty="0">
                <a:latin typeface="Times New Roman" pitchFamily="18" charset="0"/>
                <a:cs typeface="Times New Roman" pitchFamily="18" charset="0"/>
              </a:rPr>
              <a:t> από τον Αμερικανό φυτοπαθολόγο </a:t>
            </a:r>
            <a:r>
              <a:rPr lang="en-US" sz="2800" dirty="0">
                <a:latin typeface="Times New Roman" pitchFamily="18" charset="0"/>
                <a:cs typeface="Times New Roman" pitchFamily="18" charset="0"/>
              </a:rPr>
              <a:t>Erwin </a:t>
            </a:r>
            <a:r>
              <a:rPr lang="en-US" sz="2800" dirty="0" err="1">
                <a:latin typeface="Times New Roman" pitchFamily="18" charset="0"/>
                <a:cs typeface="Times New Roman" pitchFamily="18" charset="0"/>
              </a:rPr>
              <a:t>Frink</a:t>
            </a:r>
            <a:r>
              <a:rPr lang="en-US" sz="2800" dirty="0">
                <a:latin typeface="Times New Roman" pitchFamily="18" charset="0"/>
                <a:cs typeface="Times New Roman" pitchFamily="18" charset="0"/>
              </a:rPr>
              <a:t> Smith)</a:t>
            </a:r>
          </a:p>
          <a:p>
            <a:r>
              <a:rPr lang="en-US" b="1" dirty="0">
                <a:solidFill>
                  <a:srgbClr val="FF0000"/>
                </a:solidFill>
                <a:latin typeface="Times New Roman" pitchFamily="18" charset="0"/>
                <a:cs typeface="Times New Roman" pitchFamily="18" charset="0"/>
              </a:rPr>
              <a:t>5.</a:t>
            </a:r>
            <a:r>
              <a:rPr lang="en-GB" b="1" dirty="0">
                <a:solidFill>
                  <a:srgbClr val="FF0000"/>
                </a:solidFill>
                <a:latin typeface="Times New Roman" pitchFamily="18" charset="0"/>
                <a:cs typeface="Times New Roman" pitchFamily="18" charset="0"/>
              </a:rPr>
              <a:t> </a:t>
            </a:r>
            <a:r>
              <a:rPr lang="el-GR" dirty="0">
                <a:latin typeface="Times New Roman" pitchFamily="18" charset="0"/>
                <a:cs typeface="Times New Roman" pitchFamily="18" charset="0"/>
              </a:rPr>
              <a:t>Η λοίμωξη πρέπει να παράγει  στην κυκλοφορία αντίσωμα ειδικό για τον λοιμογόνο παράγοντα</a:t>
            </a:r>
            <a:endParaRPr lang="el-GR"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78098"/>
          </a:xfrm>
        </p:spPr>
        <p:txBody>
          <a:bodyPr/>
          <a:lstStyle/>
          <a:p>
            <a:r>
              <a:rPr lang="el-GR" b="1" dirty="0">
                <a:solidFill>
                  <a:srgbClr val="FF0000"/>
                </a:solidFill>
              </a:rPr>
              <a:t>Αξία αρχών </a:t>
            </a:r>
            <a:r>
              <a:rPr lang="en-US" b="1" dirty="0">
                <a:solidFill>
                  <a:srgbClr val="FF0000"/>
                </a:solidFill>
              </a:rPr>
              <a:t>Koch</a:t>
            </a:r>
            <a:endParaRPr lang="el-GR" dirty="0"/>
          </a:p>
        </p:txBody>
      </p:sp>
      <p:sp>
        <p:nvSpPr>
          <p:cNvPr id="3" name="2 - Θέση περιεχομένου"/>
          <p:cNvSpPr>
            <a:spLocks noGrp="1"/>
          </p:cNvSpPr>
          <p:nvPr>
            <p:ph idx="1"/>
          </p:nvPr>
        </p:nvSpPr>
        <p:spPr>
          <a:xfrm>
            <a:off x="457200" y="1268760"/>
            <a:ext cx="8229600" cy="4857403"/>
          </a:xfrm>
        </p:spPr>
        <p:txBody>
          <a:bodyPr>
            <a:normAutofit fontScale="55000" lnSpcReduction="20000"/>
          </a:bodyPr>
          <a:lstStyle/>
          <a:p>
            <a:pPr>
              <a:buNone/>
            </a:pPr>
            <a:r>
              <a:rPr lang="el-GR" dirty="0"/>
              <a:t> </a:t>
            </a:r>
          </a:p>
          <a:p>
            <a:pPr>
              <a:buNone/>
            </a:pPr>
            <a:r>
              <a:rPr lang="el-GR" dirty="0"/>
              <a:t>      </a:t>
            </a:r>
            <a:r>
              <a:rPr lang="el-GR" b="1" dirty="0"/>
              <a:t> </a:t>
            </a:r>
            <a:r>
              <a:rPr lang="en-US" sz="4500" b="1" dirty="0">
                <a:solidFill>
                  <a:srgbClr val="FF0000"/>
                </a:solidFill>
              </a:rPr>
              <a:t>1)</a:t>
            </a:r>
            <a:r>
              <a:rPr lang="el-GR" sz="4500" b="1" dirty="0">
                <a:solidFill>
                  <a:srgbClr val="FF0000"/>
                </a:solidFill>
              </a:rPr>
              <a:t>  </a:t>
            </a:r>
            <a:r>
              <a:rPr lang="el-GR" sz="4500" dirty="0"/>
              <a:t>προσδιορισμός  αιτίων των  λοιμωδών νόσων </a:t>
            </a:r>
          </a:p>
          <a:p>
            <a:pPr>
              <a:buNone/>
            </a:pPr>
            <a:r>
              <a:rPr lang="el-GR" sz="4500" dirty="0"/>
              <a:t>     </a:t>
            </a:r>
            <a:r>
              <a:rPr lang="en-US" sz="4500" b="1" dirty="0">
                <a:solidFill>
                  <a:srgbClr val="FF0000"/>
                </a:solidFill>
              </a:rPr>
              <a:t>2)</a:t>
            </a:r>
            <a:r>
              <a:rPr lang="el-GR" sz="4500" b="1" dirty="0">
                <a:solidFill>
                  <a:srgbClr val="FF0000"/>
                </a:solidFill>
              </a:rPr>
              <a:t> </a:t>
            </a:r>
            <a:r>
              <a:rPr lang="en-US" sz="4500" dirty="0"/>
              <a:t>"gold standard" </a:t>
            </a:r>
            <a:r>
              <a:rPr lang="el-GR" sz="4500" dirty="0"/>
              <a:t>ως  σύνδεση αιτίου και αποτελέσματος μιας λοιμώδους νόσου</a:t>
            </a:r>
          </a:p>
          <a:p>
            <a:pPr>
              <a:buNone/>
            </a:pPr>
            <a:r>
              <a:rPr lang="el-GR" sz="4500" dirty="0"/>
              <a:t>     </a:t>
            </a:r>
            <a:r>
              <a:rPr lang="en-US" sz="4500" b="1" dirty="0">
                <a:solidFill>
                  <a:srgbClr val="FF0000"/>
                </a:solidFill>
              </a:rPr>
              <a:t>3)</a:t>
            </a:r>
            <a:r>
              <a:rPr lang="el-GR" sz="4500" dirty="0">
                <a:solidFill>
                  <a:srgbClr val="FF0000"/>
                </a:solidFill>
              </a:rPr>
              <a:t> </a:t>
            </a:r>
            <a:r>
              <a:rPr lang="el-GR" sz="4500" dirty="0"/>
              <a:t>καθιέρωση  σημασίας εργαστηριακής καλλιέργειας  λοιμωδών  παραγόντων</a:t>
            </a:r>
          </a:p>
          <a:p>
            <a:r>
              <a:rPr lang="en-US" sz="4500" dirty="0"/>
              <a:t> O Koch</a:t>
            </a:r>
            <a:r>
              <a:rPr lang="el-GR" sz="4500" dirty="0"/>
              <a:t> δημοσίευσε 1884  ότι η ανακάλυψη του </a:t>
            </a:r>
            <a:r>
              <a:rPr lang="en-US" sz="4500" dirty="0"/>
              <a:t>tuberculosis bacterium </a:t>
            </a:r>
            <a:r>
              <a:rPr lang="el-GR" sz="4500" dirty="0"/>
              <a:t> πληροί τις τρείς γνωστές ως</a:t>
            </a:r>
            <a:r>
              <a:rPr lang="en-US" sz="4500" dirty="0"/>
              <a:t> </a:t>
            </a:r>
            <a:r>
              <a:rPr lang="el-GR" sz="4500" dirty="0"/>
              <a:t>αρχές </a:t>
            </a:r>
            <a:r>
              <a:rPr lang="en-US" sz="4500" dirty="0"/>
              <a:t>Koch,</a:t>
            </a:r>
            <a:r>
              <a:rPr lang="el-GR" sz="4500" dirty="0"/>
              <a:t>που καθιερώθηκαν από τον βοηθό του </a:t>
            </a:r>
            <a:r>
              <a:rPr lang="en-US" sz="4500" dirty="0"/>
              <a:t> Friedrich </a:t>
            </a:r>
            <a:r>
              <a:rPr lang="en-US" sz="4500" dirty="0" err="1"/>
              <a:t>Loeffler</a:t>
            </a:r>
            <a:r>
              <a:rPr lang="en-US" sz="4500" dirty="0"/>
              <a:t> </a:t>
            </a:r>
            <a:r>
              <a:rPr lang="el-GR" sz="4500" dirty="0"/>
              <a:t> το</a:t>
            </a:r>
            <a:r>
              <a:rPr lang="en-US" sz="4500" dirty="0"/>
              <a:t> 1883</a:t>
            </a:r>
            <a:r>
              <a:rPr lang="el-GR" sz="4500" dirty="0"/>
              <a:t> </a:t>
            </a:r>
            <a:endParaRPr lang="en-US" sz="4500" dirty="0"/>
          </a:p>
          <a:p>
            <a:r>
              <a:rPr lang="el-GR" sz="4500" dirty="0"/>
              <a:t>Ο </a:t>
            </a:r>
            <a:r>
              <a:rPr lang="en-US" sz="4500" dirty="0"/>
              <a:t>Koch </a:t>
            </a:r>
            <a:r>
              <a:rPr lang="el-GR" sz="4500" dirty="0"/>
              <a:t> ίδρυσε το </a:t>
            </a:r>
            <a:r>
              <a:rPr lang="en-US" sz="4500" dirty="0"/>
              <a:t> Royal Prussian Institute for Infectious Diseases </a:t>
            </a:r>
            <a:r>
              <a:rPr lang="el-GR" sz="4500" dirty="0"/>
              <a:t> στο</a:t>
            </a:r>
            <a:r>
              <a:rPr lang="en-US" sz="4500" dirty="0"/>
              <a:t> </a:t>
            </a:r>
            <a:r>
              <a:rPr lang="el-GR" sz="4500" dirty="0"/>
              <a:t>Βερολίνο το</a:t>
            </a:r>
            <a:r>
              <a:rPr lang="en-US" sz="4500" dirty="0"/>
              <a:t> 1891</a:t>
            </a:r>
            <a:endParaRPr lang="el-GR" sz="4500" dirty="0"/>
          </a:p>
          <a:p>
            <a:r>
              <a:rPr lang="el-GR" sz="4500" dirty="0"/>
              <a:t>Μετά τον θάνατό του μετονομάστηκε</a:t>
            </a:r>
            <a:r>
              <a:rPr lang="en-US" sz="4500" dirty="0"/>
              <a:t> </a:t>
            </a:r>
            <a:r>
              <a:rPr lang="el-GR" sz="4500" dirty="0"/>
              <a:t>προς τιμήν του σε </a:t>
            </a:r>
            <a:r>
              <a:rPr lang="en-US" sz="4500" dirty="0"/>
              <a:t> Robert Koch Institute</a:t>
            </a:r>
            <a:endParaRPr lang="el-GR" sz="4500"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426170"/>
          </a:xfrm>
        </p:spPr>
        <p:txBody>
          <a:bodyPr>
            <a:normAutofit fontScale="90000"/>
          </a:bodyPr>
          <a:lstStyle/>
          <a:p>
            <a:br>
              <a:rPr lang="el-GR" sz="2800" b="1" dirty="0">
                <a:solidFill>
                  <a:schemeClr val="accent2"/>
                </a:solidFill>
                <a:latin typeface="Times New Roman" pitchFamily="18" charset="0"/>
                <a:cs typeface="Times New Roman" pitchFamily="18" charset="0"/>
              </a:rPr>
            </a:br>
            <a:r>
              <a:rPr lang="en-US" sz="3600" b="1" dirty="0">
                <a:solidFill>
                  <a:schemeClr val="accent2"/>
                </a:solidFill>
                <a:latin typeface="Times New Roman" pitchFamily="18" charset="0"/>
                <a:cs typeface="Times New Roman" pitchFamily="18" charset="0"/>
              </a:rPr>
              <a:t>Gram Stain</a:t>
            </a:r>
            <a:r>
              <a:rPr lang="el-GR" sz="3600" b="1" dirty="0">
                <a:solidFill>
                  <a:schemeClr val="accent2"/>
                </a:solidFill>
                <a:latin typeface="Times New Roman" pitchFamily="18" charset="0"/>
                <a:cs typeface="Times New Roman" pitchFamily="18" charset="0"/>
              </a:rPr>
              <a:t> - Χρώση </a:t>
            </a:r>
            <a:r>
              <a:rPr lang="en-US" sz="3600" b="1" dirty="0">
                <a:solidFill>
                  <a:schemeClr val="accent2"/>
                </a:solidFill>
                <a:latin typeface="Times New Roman" pitchFamily="18" charset="0"/>
                <a:cs typeface="Times New Roman" pitchFamily="18" charset="0"/>
              </a:rPr>
              <a:t>Gram</a:t>
            </a:r>
            <a:br>
              <a:rPr lang="el-GR" sz="2800" b="1" dirty="0">
                <a:solidFill>
                  <a:schemeClr val="accent2"/>
                </a:solidFill>
                <a:latin typeface="Times New Roman" pitchFamily="18" charset="0"/>
                <a:cs typeface="Times New Roman" pitchFamily="18" charset="0"/>
              </a:rPr>
            </a:br>
            <a:r>
              <a:rPr lang="en-US" sz="3100" dirty="0">
                <a:latin typeface="Times New Roman" pitchFamily="18" charset="0"/>
                <a:cs typeface="Times New Roman" pitchFamily="18" charset="0"/>
              </a:rPr>
              <a:t>Hans Christian Joachim Gram (1850-1938</a:t>
            </a:r>
            <a:r>
              <a:rPr lang="el-GR" sz="3100" dirty="0">
                <a:latin typeface="Times New Roman" pitchFamily="18" charset="0"/>
                <a:cs typeface="Times New Roman" pitchFamily="18" charset="0"/>
              </a:rPr>
              <a:t>)</a:t>
            </a:r>
            <a:br>
              <a:rPr lang="el-GR" sz="3100" dirty="0">
                <a:latin typeface="Times New Roman" pitchFamily="18" charset="0"/>
                <a:cs typeface="Times New Roman" pitchFamily="18" charset="0"/>
              </a:rPr>
            </a:br>
            <a:endParaRPr lang="el-GR" sz="3100" dirty="0"/>
          </a:p>
        </p:txBody>
      </p:sp>
      <p:sp>
        <p:nvSpPr>
          <p:cNvPr id="3" name="2 - Θέση περιεχομένου"/>
          <p:cNvSpPr>
            <a:spLocks noGrp="1"/>
          </p:cNvSpPr>
          <p:nvPr>
            <p:ph idx="1"/>
          </p:nvPr>
        </p:nvSpPr>
        <p:spPr>
          <a:xfrm>
            <a:off x="457200" y="1600200"/>
            <a:ext cx="5626968" cy="4637112"/>
          </a:xfrm>
        </p:spPr>
        <p:txBody>
          <a:bodyPr>
            <a:normAutofit fontScale="92500"/>
          </a:bodyPr>
          <a:lstStyle/>
          <a:p>
            <a:pPr>
              <a:lnSpc>
                <a:spcPct val="80000"/>
              </a:lnSpc>
              <a:buNone/>
            </a:pPr>
            <a:r>
              <a:rPr lang="el-GR" sz="2800" dirty="0">
                <a:latin typeface="Times New Roman" pitchFamily="18" charset="0"/>
                <a:cs typeface="Times New Roman" pitchFamily="18" charset="0"/>
              </a:rPr>
              <a:t>     </a:t>
            </a:r>
          </a:p>
          <a:p>
            <a:pPr>
              <a:lnSpc>
                <a:spcPct val="80000"/>
              </a:lnSpc>
              <a:buNone/>
            </a:pPr>
            <a:r>
              <a:rPr lang="el-GR" sz="2800" dirty="0">
                <a:latin typeface="Times New Roman" pitchFamily="18" charset="0"/>
                <a:cs typeface="Times New Roman" pitchFamily="18" charset="0"/>
              </a:rPr>
              <a:t>     </a:t>
            </a:r>
            <a:r>
              <a:rPr lang="el-GR" sz="3000" dirty="0">
                <a:latin typeface="Times New Roman" pitchFamily="18" charset="0"/>
                <a:cs typeface="Times New Roman" pitchFamily="18" charset="0"/>
              </a:rPr>
              <a:t>Η πρώτη αρχή του </a:t>
            </a:r>
            <a:r>
              <a:rPr lang="en-US" sz="3000" dirty="0">
                <a:latin typeface="Times New Roman" pitchFamily="18" charset="0"/>
                <a:cs typeface="Times New Roman" pitchFamily="18" charset="0"/>
              </a:rPr>
              <a:t>Koch</a:t>
            </a:r>
            <a:r>
              <a:rPr lang="el-GR" sz="3000" dirty="0">
                <a:latin typeface="Times New Roman" pitchFamily="18" charset="0"/>
                <a:cs typeface="Times New Roman" pitchFamily="18" charset="0"/>
              </a:rPr>
              <a:t> απαιτεί </a:t>
            </a:r>
            <a:r>
              <a:rPr lang="en-US" sz="3000" dirty="0">
                <a:latin typeface="Times New Roman" pitchFamily="18" charset="0"/>
                <a:cs typeface="Times New Roman" pitchFamily="18" charset="0"/>
                <a:hlinkClick r:id="rId2"/>
              </a:rPr>
              <a:t> </a:t>
            </a:r>
            <a:r>
              <a:rPr lang="el-GR" sz="3000" dirty="0">
                <a:latin typeface="Times New Roman" pitchFamily="18" charset="0"/>
                <a:cs typeface="Times New Roman" pitchFamily="18" charset="0"/>
              </a:rPr>
              <a:t>το ύποπτο παθογόνο να εντοπίζεται σε </a:t>
            </a:r>
            <a:r>
              <a:rPr lang="el-GR" sz="3000" b="1" dirty="0">
                <a:latin typeface="Times New Roman" pitchFamily="18" charset="0"/>
                <a:cs typeface="Times New Roman" pitchFamily="18" charset="0"/>
              </a:rPr>
              <a:t>κάθε περιστατικό  </a:t>
            </a:r>
            <a:r>
              <a:rPr lang="el-GR" sz="3000" dirty="0">
                <a:latin typeface="Times New Roman" pitchFamily="18" charset="0"/>
                <a:cs typeface="Times New Roman" pitchFamily="18" charset="0"/>
              </a:rPr>
              <a:t>της δεδομένης νόσου</a:t>
            </a:r>
            <a:endParaRPr lang="en-US" sz="3000" dirty="0">
              <a:latin typeface="Times New Roman" pitchFamily="18" charset="0"/>
              <a:cs typeface="Times New Roman" pitchFamily="18" charset="0"/>
            </a:endParaRPr>
          </a:p>
          <a:p>
            <a:pPr>
              <a:lnSpc>
                <a:spcPct val="80000"/>
              </a:lnSpc>
              <a:buNone/>
            </a:pPr>
            <a:r>
              <a:rPr lang="el-GR" sz="3000" dirty="0">
                <a:latin typeface="Times New Roman" pitchFamily="18" charset="0"/>
                <a:cs typeface="Times New Roman" pitchFamily="18" charset="0"/>
              </a:rPr>
              <a:t>    </a:t>
            </a:r>
            <a:r>
              <a:rPr lang="en-US" sz="3000" dirty="0">
                <a:latin typeface="Times New Roman" pitchFamily="18" charset="0"/>
                <a:cs typeface="Times New Roman" pitchFamily="18" charset="0"/>
              </a:rPr>
              <a:t>Christian Gram </a:t>
            </a:r>
            <a:r>
              <a:rPr lang="el-GR" sz="3000" dirty="0">
                <a:latin typeface="Times New Roman" pitchFamily="18" charset="0"/>
                <a:cs typeface="Times New Roman" pitchFamily="18" charset="0"/>
              </a:rPr>
              <a:t> 1884</a:t>
            </a:r>
            <a:r>
              <a:rPr lang="en-US" sz="3000" dirty="0">
                <a:latin typeface="Times New Roman" pitchFamily="18" charset="0"/>
                <a:cs typeface="Times New Roman" pitchFamily="18" charset="0"/>
              </a:rPr>
              <a:t> </a:t>
            </a:r>
            <a:r>
              <a:rPr lang="el-GR" sz="3000" dirty="0">
                <a:latin typeface="Times New Roman" pitchFamily="18" charset="0"/>
                <a:cs typeface="Times New Roman" pitchFamily="18" charset="0"/>
              </a:rPr>
              <a:t>ανέπτυξε μια τεχνική ταυτοποίησης των μικροβίων, την  χρώση </a:t>
            </a:r>
            <a:r>
              <a:rPr lang="en-US" sz="3000" dirty="0">
                <a:latin typeface="Times New Roman" pitchFamily="18" charset="0"/>
                <a:cs typeface="Times New Roman" pitchFamily="18" charset="0"/>
              </a:rPr>
              <a:t>Gram</a:t>
            </a:r>
            <a:r>
              <a:rPr lang="el-GR" sz="3000" dirty="0">
                <a:latin typeface="Times New Roman" pitchFamily="18" charset="0"/>
                <a:cs typeface="Times New Roman" pitchFamily="18" charset="0"/>
              </a:rPr>
              <a:t>, με εφαρμογή ορισμένων </a:t>
            </a:r>
            <a:r>
              <a:rPr lang="en-US" sz="3000" dirty="0">
                <a:latin typeface="Times New Roman" pitchFamily="18" charset="0"/>
                <a:cs typeface="Times New Roman" pitchFamily="18" charset="0"/>
              </a:rPr>
              <a:t> </a:t>
            </a:r>
            <a:r>
              <a:rPr lang="el-GR" sz="3000" dirty="0">
                <a:latin typeface="Times New Roman" pitchFamily="18" charset="0"/>
                <a:cs typeface="Times New Roman" pitchFamily="18" charset="0"/>
              </a:rPr>
              <a:t>βαφών</a:t>
            </a:r>
            <a:r>
              <a:rPr lang="en-US" sz="3000" dirty="0">
                <a:latin typeface="Times New Roman" pitchFamily="18" charset="0"/>
                <a:cs typeface="Times New Roman" pitchFamily="18" charset="0"/>
              </a:rPr>
              <a:t> </a:t>
            </a:r>
            <a:r>
              <a:rPr lang="el-GR" sz="3000" dirty="0">
                <a:latin typeface="Times New Roman" pitchFamily="18" charset="0"/>
                <a:cs typeface="Times New Roman" pitchFamily="18" charset="0"/>
              </a:rPr>
              <a:t>, που χρωματίζουν μερικά μικρόβια </a:t>
            </a:r>
          </a:p>
          <a:p>
            <a:pPr>
              <a:lnSpc>
                <a:spcPct val="80000"/>
              </a:lnSpc>
              <a:buNone/>
            </a:pPr>
            <a:r>
              <a:rPr lang="el-GR" sz="3000" dirty="0">
                <a:latin typeface="Times New Roman" pitchFamily="18" charset="0"/>
                <a:cs typeface="Times New Roman" pitchFamily="18" charset="0"/>
              </a:rPr>
              <a:t>    </a:t>
            </a:r>
            <a:r>
              <a:rPr lang="el-GR" sz="3000" b="1" dirty="0">
                <a:solidFill>
                  <a:srgbClr val="7030A0"/>
                </a:solidFill>
                <a:latin typeface="Times New Roman" pitchFamily="18" charset="0"/>
                <a:cs typeface="Times New Roman" pitchFamily="18" charset="0"/>
              </a:rPr>
              <a:t>μωβ</a:t>
            </a:r>
            <a:r>
              <a:rPr lang="el-GR" sz="3000" dirty="0">
                <a:latin typeface="Times New Roman" pitchFamily="18" charset="0"/>
                <a:cs typeface="Times New Roman" pitchFamily="18" charset="0"/>
              </a:rPr>
              <a:t> : </a:t>
            </a:r>
            <a:r>
              <a:rPr lang="en-US" sz="3000" dirty="0">
                <a:latin typeface="Times New Roman" pitchFamily="18" charset="0"/>
                <a:cs typeface="Times New Roman" pitchFamily="18" charset="0"/>
              </a:rPr>
              <a:t>Gram – </a:t>
            </a:r>
            <a:r>
              <a:rPr lang="el-GR" sz="3000" dirty="0">
                <a:latin typeface="Times New Roman" pitchFamily="18" charset="0"/>
                <a:cs typeface="Times New Roman" pitchFamily="18" charset="0"/>
              </a:rPr>
              <a:t>θετικά   </a:t>
            </a:r>
          </a:p>
          <a:p>
            <a:pPr>
              <a:lnSpc>
                <a:spcPct val="80000"/>
              </a:lnSpc>
              <a:buNone/>
            </a:pPr>
            <a:r>
              <a:rPr lang="el-GR" sz="3000" dirty="0">
                <a:latin typeface="Times New Roman" pitchFamily="18" charset="0"/>
                <a:cs typeface="Times New Roman" pitchFamily="18" charset="0"/>
              </a:rPr>
              <a:t>    και άλλα </a:t>
            </a:r>
            <a:r>
              <a:rPr lang="el-GR" sz="3000" b="1" dirty="0">
                <a:solidFill>
                  <a:schemeClr val="accent2">
                    <a:lumMod val="60000"/>
                    <a:lumOff val="40000"/>
                  </a:schemeClr>
                </a:solidFill>
                <a:latin typeface="Times New Roman" pitchFamily="18" charset="0"/>
                <a:cs typeface="Times New Roman" pitchFamily="18" charset="0"/>
              </a:rPr>
              <a:t>ροζ</a:t>
            </a:r>
            <a:r>
              <a:rPr lang="el-GR" sz="3000" b="1" dirty="0">
                <a:solidFill>
                  <a:schemeClr val="accent6">
                    <a:lumMod val="60000"/>
                    <a:lumOff val="40000"/>
                  </a:schemeClr>
                </a:solidFill>
                <a:latin typeface="Times New Roman" pitchFamily="18" charset="0"/>
                <a:cs typeface="Times New Roman" pitchFamily="18" charset="0"/>
              </a:rPr>
              <a:t> </a:t>
            </a:r>
            <a:r>
              <a:rPr lang="el-GR" sz="3000" dirty="0">
                <a:latin typeface="Times New Roman" pitchFamily="18" charset="0"/>
                <a:cs typeface="Times New Roman" pitchFamily="18" charset="0"/>
              </a:rPr>
              <a:t>: </a:t>
            </a:r>
            <a:r>
              <a:rPr lang="en-US" sz="3000" dirty="0">
                <a:latin typeface="Times New Roman" pitchFamily="18" charset="0"/>
                <a:cs typeface="Times New Roman" pitchFamily="18" charset="0"/>
              </a:rPr>
              <a:t>Gram –</a:t>
            </a:r>
            <a:r>
              <a:rPr lang="el-GR" sz="3000" dirty="0">
                <a:latin typeface="Times New Roman" pitchFamily="18" charset="0"/>
                <a:cs typeface="Times New Roman" pitchFamily="18" charset="0"/>
              </a:rPr>
              <a:t> αρνητικά</a:t>
            </a:r>
          </a:p>
          <a:p>
            <a:endParaRPr lang="el-GR" dirty="0"/>
          </a:p>
        </p:txBody>
      </p:sp>
      <p:pic>
        <p:nvPicPr>
          <p:cNvPr id="4" name="Picture 26" descr="Staphylococcus-simple-stain-s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6588224" y="1988840"/>
            <a:ext cx="2320925" cy="396044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2800" b="1" dirty="0" err="1">
                <a:solidFill>
                  <a:srgbClr val="FF0000"/>
                </a:solidFill>
              </a:rPr>
              <a:t>Ignaz</a:t>
            </a:r>
            <a:r>
              <a:rPr lang="en-US" sz="2800" b="1" dirty="0">
                <a:solidFill>
                  <a:srgbClr val="FF0000"/>
                </a:solidFill>
              </a:rPr>
              <a:t> Philipp </a:t>
            </a:r>
            <a:r>
              <a:rPr lang="en-US" sz="2800" b="1" dirty="0" err="1">
                <a:solidFill>
                  <a:srgbClr val="FF0000"/>
                </a:solidFill>
              </a:rPr>
              <a:t>Semmelweis</a:t>
            </a:r>
            <a:r>
              <a:rPr lang="el-GR" sz="2800" b="1" dirty="0">
                <a:solidFill>
                  <a:srgbClr val="FF0000"/>
                </a:solidFill>
              </a:rPr>
              <a:t> </a:t>
            </a:r>
            <a:r>
              <a:rPr lang="en-US" sz="2800" b="1" dirty="0">
                <a:solidFill>
                  <a:srgbClr val="FF0000"/>
                </a:solidFill>
              </a:rPr>
              <a:t> (</a:t>
            </a:r>
            <a:r>
              <a:rPr lang="sv-SE" sz="2800" b="1" dirty="0">
                <a:solidFill>
                  <a:srgbClr val="FF0000"/>
                </a:solidFill>
              </a:rPr>
              <a:t>1818- 1865)</a:t>
            </a:r>
            <a:br>
              <a:rPr lang="el-GR" sz="2800" dirty="0"/>
            </a:br>
            <a:r>
              <a:rPr lang="sv-SE" sz="2800" dirty="0"/>
              <a:t> </a:t>
            </a:r>
            <a:r>
              <a:rPr lang="en-US" sz="2800" b="1" dirty="0">
                <a:solidFill>
                  <a:srgbClr val="FF0000"/>
                </a:solidFill>
              </a:rPr>
              <a:t>“</a:t>
            </a:r>
            <a:r>
              <a:rPr lang="el-GR" sz="2800" b="1" dirty="0">
                <a:solidFill>
                  <a:srgbClr val="FF0000"/>
                </a:solidFill>
              </a:rPr>
              <a:t>σωτήρας των μητέρων</a:t>
            </a:r>
            <a:r>
              <a:rPr lang="en-US" sz="2800" b="1" dirty="0">
                <a:solidFill>
                  <a:srgbClr val="FF0000"/>
                </a:solidFill>
              </a:rPr>
              <a:t>” </a:t>
            </a:r>
            <a:endParaRPr lang="el-GR" sz="2800" b="1" dirty="0">
              <a:solidFill>
                <a:srgbClr val="FF0000"/>
              </a:solidFill>
            </a:endParaRPr>
          </a:p>
        </p:txBody>
      </p:sp>
      <p:sp>
        <p:nvSpPr>
          <p:cNvPr id="3" name="2 - Θέση περιεχομένου"/>
          <p:cNvSpPr>
            <a:spLocks noGrp="1"/>
          </p:cNvSpPr>
          <p:nvPr>
            <p:ph idx="1"/>
          </p:nvPr>
        </p:nvSpPr>
        <p:spPr/>
        <p:txBody>
          <a:bodyPr>
            <a:normAutofit fontScale="85000" lnSpcReduction="10000"/>
          </a:bodyPr>
          <a:lstStyle/>
          <a:p>
            <a:r>
              <a:rPr lang="en-US" dirty="0" err="1"/>
              <a:t>Ignaz</a:t>
            </a:r>
            <a:r>
              <a:rPr lang="en-US" dirty="0"/>
              <a:t> Philipp </a:t>
            </a:r>
            <a:r>
              <a:rPr lang="en-US" dirty="0" err="1"/>
              <a:t>Semmelweis</a:t>
            </a:r>
            <a:r>
              <a:rPr lang="en-US" dirty="0"/>
              <a:t> </a:t>
            </a:r>
            <a:r>
              <a:rPr lang="el-GR" dirty="0"/>
              <a:t>Ούγγρος γιατρός  πρώιμος </a:t>
            </a:r>
            <a:r>
              <a:rPr lang="el-GR" b="1" dirty="0">
                <a:solidFill>
                  <a:srgbClr val="FF0000"/>
                </a:solidFill>
              </a:rPr>
              <a:t>πρωτοπόρος των αντισηπτικών διαδικασιών</a:t>
            </a:r>
          </a:p>
          <a:p>
            <a:r>
              <a:rPr lang="el-GR" dirty="0"/>
              <a:t> σημαντική μείωση της επίπτωσης του επιλόχειου πυρετού (μπορούσε να εξελιχθεί σε σηψαιμία - θνητότητα </a:t>
            </a:r>
            <a:r>
              <a:rPr lang="en-US" dirty="0"/>
              <a:t>10–35%</a:t>
            </a:r>
            <a:r>
              <a:rPr lang="el-GR" dirty="0"/>
              <a:t> στα μέσα του 19 ου αιώνα) με χρήση αντισηπτικού χεριών στις μαιευτικές κλινικές</a:t>
            </a:r>
          </a:p>
          <a:p>
            <a:r>
              <a:rPr lang="el-GR" dirty="0"/>
              <a:t> </a:t>
            </a:r>
            <a:r>
              <a:rPr lang="en-US" dirty="0" err="1"/>
              <a:t>Semmelweis</a:t>
            </a:r>
            <a:r>
              <a:rPr lang="en-US" dirty="0"/>
              <a:t> </a:t>
            </a:r>
            <a:r>
              <a:rPr lang="el-GR" dirty="0"/>
              <a:t>πρότεινε πλύσιμο χεριών με χλωριωμένο διάλυμα </a:t>
            </a:r>
            <a:r>
              <a:rPr lang="el-GR" dirty="0" err="1"/>
              <a:t>ασβέστου</a:t>
            </a:r>
            <a:r>
              <a:rPr lang="el-GR" dirty="0"/>
              <a:t> το </a:t>
            </a:r>
            <a:r>
              <a:rPr lang="en-US" dirty="0"/>
              <a:t>1847</a:t>
            </a:r>
            <a:endParaRPr lang="el-GR" dirty="0"/>
          </a:p>
          <a:p>
            <a:r>
              <a:rPr lang="el-GR" dirty="0"/>
              <a:t>Εξέδωσε βιβλίο : </a:t>
            </a:r>
            <a:r>
              <a:rPr lang="en-US" i="1" dirty="0"/>
              <a:t>Etiology, Concept, and Prophylaxis of Childbed Fever</a:t>
            </a:r>
            <a:endParaRPr lang="el-GR"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88640"/>
            <a:ext cx="6336704" cy="1440160"/>
          </a:xfrm>
        </p:spPr>
        <p:txBody>
          <a:bodyPr>
            <a:normAutofit/>
          </a:bodyPr>
          <a:lstStyle/>
          <a:p>
            <a:r>
              <a:rPr lang="en-US" sz="2800" b="1" dirty="0">
                <a:solidFill>
                  <a:srgbClr val="FF0000"/>
                </a:solidFill>
                <a:latin typeface="Times New Roman" pitchFamily="18" charset="0"/>
                <a:cs typeface="Times New Roman" pitchFamily="18" charset="0"/>
              </a:rPr>
              <a:t>Joseph Lister </a:t>
            </a:r>
            <a:r>
              <a:rPr lang="el-GR" sz="2800" b="1" dirty="0">
                <a:solidFill>
                  <a:srgbClr val="FF0000"/>
                </a:solidFill>
                <a:latin typeface="Times New Roman" pitchFamily="18" charset="0"/>
                <a:cs typeface="Times New Roman" pitchFamily="18" charset="0"/>
              </a:rPr>
              <a:t> </a:t>
            </a:r>
            <a:r>
              <a:rPr lang="el-GR" sz="2700" b="1" dirty="0">
                <a:solidFill>
                  <a:srgbClr val="FF0000"/>
                </a:solidFill>
                <a:latin typeface="Times New Roman" pitchFamily="18" charset="0"/>
                <a:cs typeface="Times New Roman" pitchFamily="18" charset="0"/>
              </a:rPr>
              <a:t>1827- 1912</a:t>
            </a:r>
            <a:r>
              <a:rPr lang="el-GR" sz="2700" dirty="0">
                <a:latin typeface="Times New Roman" pitchFamily="18" charset="0"/>
                <a:cs typeface="Times New Roman" pitchFamily="18" charset="0"/>
              </a:rPr>
              <a:t> </a:t>
            </a:r>
            <a:br>
              <a:rPr lang="el-GR" sz="1600" dirty="0">
                <a:latin typeface="Times New Roman" pitchFamily="18" charset="0"/>
                <a:cs typeface="Times New Roman" pitchFamily="18" charset="0"/>
              </a:rPr>
            </a:br>
            <a:r>
              <a:rPr lang="el-GR" sz="2000" b="1" dirty="0">
                <a:solidFill>
                  <a:srgbClr val="FF0000"/>
                </a:solidFill>
                <a:latin typeface="Times New Roman" pitchFamily="18" charset="0"/>
                <a:cs typeface="Times New Roman" pitchFamily="18" charset="0"/>
              </a:rPr>
              <a:t>Σκωτσέζος  καθηγητής χειρουργικής  Γλασκώβη</a:t>
            </a:r>
            <a:r>
              <a:rPr lang="en-US" sz="2000" b="1" dirty="0">
                <a:solidFill>
                  <a:srgbClr val="FF0000"/>
                </a:solidFill>
                <a:latin typeface="Times New Roman" pitchFamily="18" charset="0"/>
                <a:cs typeface="Times New Roman" pitchFamily="18" charset="0"/>
              </a:rPr>
              <a:t>– </a:t>
            </a:r>
            <a:br>
              <a:rPr lang="el-GR" sz="2000" b="1" dirty="0">
                <a:solidFill>
                  <a:srgbClr val="FF0000"/>
                </a:solidFill>
                <a:latin typeface="Times New Roman" pitchFamily="18" charset="0"/>
                <a:cs typeface="Times New Roman" pitchFamily="18" charset="0"/>
              </a:rPr>
            </a:br>
            <a:r>
              <a:rPr lang="el-GR" sz="2000" b="1" dirty="0">
                <a:solidFill>
                  <a:srgbClr val="FF0000"/>
                </a:solidFill>
                <a:latin typeface="Times New Roman" pitchFamily="18" charset="0"/>
                <a:cs typeface="Times New Roman" pitchFamily="18" charset="0"/>
              </a:rPr>
              <a:t>Πατέρας  Αντισηψίας -</a:t>
            </a:r>
            <a:r>
              <a:rPr lang="el-GR" sz="2000" dirty="0"/>
              <a:t> </a:t>
            </a:r>
            <a:r>
              <a:rPr lang="el-GR" sz="2000" b="1" dirty="0">
                <a:solidFill>
                  <a:srgbClr val="FF0000"/>
                </a:solidFill>
              </a:rPr>
              <a:t>Αποστειρωμένης χειρουργικής</a:t>
            </a:r>
          </a:p>
        </p:txBody>
      </p:sp>
      <p:sp>
        <p:nvSpPr>
          <p:cNvPr id="3" name="2 - Θέση περιεχομένου"/>
          <p:cNvSpPr>
            <a:spLocks noGrp="1"/>
          </p:cNvSpPr>
          <p:nvPr>
            <p:ph idx="1"/>
          </p:nvPr>
        </p:nvSpPr>
        <p:spPr>
          <a:xfrm>
            <a:off x="457200" y="1628800"/>
            <a:ext cx="8229600" cy="4968552"/>
          </a:xfrm>
        </p:spPr>
        <p:txBody>
          <a:bodyPr>
            <a:normAutofit fontScale="25000" lnSpcReduction="20000"/>
          </a:bodyPr>
          <a:lstStyle/>
          <a:p>
            <a:pPr marL="0" indent="0">
              <a:buNone/>
            </a:pPr>
            <a:endParaRPr lang="el-GR" dirty="0"/>
          </a:p>
          <a:p>
            <a:pPr>
              <a:lnSpc>
                <a:spcPct val="80000"/>
              </a:lnSpc>
              <a:buNone/>
            </a:pPr>
            <a:r>
              <a:rPr lang="el-GR" dirty="0">
                <a:latin typeface="Times New Roman" pitchFamily="18" charset="0"/>
                <a:cs typeface="Times New Roman" pitchFamily="18" charset="0"/>
              </a:rPr>
              <a:t>     </a:t>
            </a:r>
            <a:r>
              <a:rPr lang="el-GR" sz="8600" dirty="0">
                <a:cs typeface="Times New Roman" pitchFamily="18" charset="0"/>
              </a:rPr>
              <a:t>1865  αντισηπτικό  σε ανθρώπινους ιστούς (αδυναμία έκθεσης σε θερμότητα)</a:t>
            </a:r>
          </a:p>
          <a:p>
            <a:pPr>
              <a:lnSpc>
                <a:spcPct val="80000"/>
              </a:lnSpc>
              <a:buNone/>
            </a:pPr>
            <a:r>
              <a:rPr lang="el-GR" sz="8600" b="1" dirty="0">
                <a:cs typeface="Times New Roman" pitchFamily="18" charset="0"/>
              </a:rPr>
              <a:t> </a:t>
            </a:r>
            <a:r>
              <a:rPr lang="el-GR" sz="8600" b="1" dirty="0">
                <a:solidFill>
                  <a:srgbClr val="FF0000"/>
                </a:solidFill>
                <a:cs typeface="Times New Roman" pitchFamily="18" charset="0"/>
              </a:rPr>
              <a:t>Ψέκασε  χειρουργικά  εργαλεία, τομές ,τραύματα  και  επιδέσεις με  διάλυμα </a:t>
            </a:r>
            <a:r>
              <a:rPr lang="en-US" sz="8600" b="1" dirty="0">
                <a:solidFill>
                  <a:srgbClr val="FF0000"/>
                </a:solidFill>
                <a:cs typeface="Times New Roman" pitchFamily="18" charset="0"/>
              </a:rPr>
              <a:t>Carbolic acid</a:t>
            </a:r>
            <a:r>
              <a:rPr lang="el-GR" sz="8600" b="1" dirty="0">
                <a:solidFill>
                  <a:srgbClr val="FF0000"/>
                </a:solidFill>
                <a:cs typeface="Times New Roman" pitchFamily="18" charset="0"/>
              </a:rPr>
              <a:t> (φαινόλη)</a:t>
            </a:r>
            <a:endParaRPr lang="en-US" sz="8600" dirty="0">
              <a:solidFill>
                <a:srgbClr val="FF0000"/>
              </a:solidFill>
              <a:cs typeface="Times New Roman" pitchFamily="18" charset="0"/>
            </a:endParaRPr>
          </a:p>
          <a:p>
            <a:pPr>
              <a:lnSpc>
                <a:spcPct val="80000"/>
              </a:lnSpc>
              <a:buNone/>
            </a:pPr>
            <a:r>
              <a:rPr lang="el-GR" sz="8600" dirty="0">
                <a:cs typeface="Times New Roman" pitchFamily="18" charset="0"/>
              </a:rPr>
              <a:t> </a:t>
            </a:r>
            <a:endParaRPr lang="en-US" sz="8600" dirty="0">
              <a:cs typeface="Times New Roman" pitchFamily="18" charset="0"/>
            </a:endParaRPr>
          </a:p>
          <a:p>
            <a:pPr>
              <a:lnSpc>
                <a:spcPct val="80000"/>
              </a:lnSpc>
              <a:buNone/>
            </a:pPr>
            <a:r>
              <a:rPr lang="el-GR" sz="8600" dirty="0">
                <a:cs typeface="Times New Roman" pitchFamily="18" charset="0"/>
              </a:rPr>
              <a:t>Σημαντική μείωση σε 4 χρόνια στο </a:t>
            </a:r>
            <a:r>
              <a:rPr lang="en-US" sz="8600" dirty="0">
                <a:cs typeface="Times New Roman" pitchFamily="18" charset="0"/>
              </a:rPr>
              <a:t>15%</a:t>
            </a:r>
            <a:r>
              <a:rPr lang="el-GR" sz="8600" dirty="0">
                <a:cs typeface="Times New Roman" pitchFamily="18" charset="0"/>
              </a:rPr>
              <a:t> από </a:t>
            </a:r>
            <a:r>
              <a:rPr lang="en-US" sz="8600" dirty="0">
                <a:cs typeface="Times New Roman" pitchFamily="18" charset="0"/>
              </a:rPr>
              <a:t>45–50% </a:t>
            </a:r>
            <a:r>
              <a:rPr lang="el-GR" sz="8600" dirty="0">
                <a:cs typeface="Times New Roman" pitchFamily="18" charset="0"/>
              </a:rPr>
              <a:t> γάγγραινας</a:t>
            </a:r>
            <a:r>
              <a:rPr lang="el-GR" sz="8600" dirty="0"/>
              <a:t> </a:t>
            </a:r>
            <a:r>
              <a:rPr lang="el-GR" sz="8600" dirty="0">
                <a:cs typeface="Times New Roman" pitchFamily="18" charset="0"/>
              </a:rPr>
              <a:t> και  θνητότητας από σήψη  ακρωτηριασμένων ασθενών</a:t>
            </a:r>
          </a:p>
          <a:p>
            <a:pPr>
              <a:lnSpc>
                <a:spcPct val="80000"/>
              </a:lnSpc>
              <a:buNone/>
            </a:pPr>
            <a:r>
              <a:rPr lang="en-US" sz="8600" dirty="0">
                <a:cs typeface="Times New Roman" pitchFamily="18" charset="0"/>
              </a:rPr>
              <a:t> </a:t>
            </a:r>
            <a:r>
              <a:rPr lang="el-GR" sz="8600" b="1" dirty="0">
                <a:solidFill>
                  <a:srgbClr val="FF0000"/>
                </a:solidFill>
              </a:rPr>
              <a:t>αποστειρωμένη χειρουργική </a:t>
            </a:r>
            <a:r>
              <a:rPr lang="el-GR" sz="8600" dirty="0">
                <a:cs typeface="Times New Roman" pitchFamily="18" charset="0"/>
              </a:rPr>
              <a:t>Αποκλεισμός μόλυνσης εξ αρχής παρεμπόδιση εισόδου μικροβίων -</a:t>
            </a:r>
            <a:r>
              <a:rPr lang="el-GR" sz="8600" dirty="0">
                <a:solidFill>
                  <a:srgbClr val="FF0000"/>
                </a:solidFill>
              </a:rPr>
              <a:t> </a:t>
            </a:r>
            <a:r>
              <a:rPr lang="el-GR" sz="8600" dirty="0">
                <a:solidFill>
                  <a:srgbClr val="FF0000"/>
                </a:solidFill>
                <a:cs typeface="Times New Roman" pitchFamily="18" charset="0"/>
              </a:rPr>
              <a:t> </a:t>
            </a:r>
            <a:r>
              <a:rPr lang="el-GR" sz="8600" dirty="0">
                <a:cs typeface="Times New Roman" pitchFamily="18" charset="0"/>
              </a:rPr>
              <a:t>πλύσιμο χεριών, αντισηπτικό</a:t>
            </a:r>
          </a:p>
          <a:p>
            <a:pPr>
              <a:lnSpc>
                <a:spcPct val="80000"/>
              </a:lnSpc>
              <a:buNone/>
            </a:pPr>
            <a:endParaRPr lang="en-US" sz="8600" dirty="0">
              <a:cs typeface="Times New Roman" pitchFamily="18" charset="0"/>
            </a:endParaRPr>
          </a:p>
          <a:p>
            <a:pPr>
              <a:lnSpc>
                <a:spcPct val="80000"/>
              </a:lnSpc>
              <a:buNone/>
            </a:pPr>
            <a:r>
              <a:rPr lang="el-GR" sz="8600" dirty="0"/>
              <a:t>  </a:t>
            </a:r>
            <a:r>
              <a:rPr lang="en-US" sz="8600" dirty="0"/>
              <a:t>Listerine  </a:t>
            </a:r>
            <a:r>
              <a:rPr lang="el-GR" sz="8600" dirty="0"/>
              <a:t>στοματικό διάλυμα </a:t>
            </a:r>
            <a:r>
              <a:rPr lang="en-US" sz="8600" dirty="0"/>
              <a:t> </a:t>
            </a:r>
            <a:r>
              <a:rPr lang="el-GR" sz="8600" dirty="0"/>
              <a:t>φέρει  το όνομά του</a:t>
            </a:r>
            <a:r>
              <a:rPr lang="en-US" sz="8600" dirty="0"/>
              <a:t> </a:t>
            </a:r>
            <a:r>
              <a:rPr lang="el-GR" sz="8600" dirty="0"/>
              <a:t> καθώς και  το </a:t>
            </a:r>
            <a:r>
              <a:rPr lang="el-GR" sz="8600" dirty="0" err="1"/>
              <a:t>βακτηριακό</a:t>
            </a:r>
            <a:r>
              <a:rPr lang="el-GR" sz="8600" dirty="0"/>
              <a:t> γένος </a:t>
            </a:r>
            <a:r>
              <a:rPr lang="en-US" sz="8600" dirty="0" err="1"/>
              <a:t>Listeria</a:t>
            </a:r>
            <a:r>
              <a:rPr lang="el-GR" sz="8600" dirty="0"/>
              <a:t> -</a:t>
            </a:r>
            <a:r>
              <a:rPr lang="en-US" sz="8600" dirty="0"/>
              <a:t> </a:t>
            </a:r>
            <a:r>
              <a:rPr lang="el-GR" sz="8600" dirty="0"/>
              <a:t> </a:t>
            </a:r>
            <a:r>
              <a:rPr lang="el-GR" sz="8600" dirty="0" err="1"/>
              <a:t>τροφιμογενές</a:t>
            </a:r>
            <a:r>
              <a:rPr lang="el-GR" sz="8600" dirty="0"/>
              <a:t> </a:t>
            </a:r>
            <a:r>
              <a:rPr lang="en-US" sz="8600" dirty="0"/>
              <a:t>Listeria  monocytogenes</a:t>
            </a:r>
            <a:endParaRPr lang="el-GR" sz="8600" dirty="0">
              <a:cs typeface="Times New Roman" pitchFamily="18" charset="0"/>
            </a:endParaRPr>
          </a:p>
          <a:p>
            <a:pPr>
              <a:lnSpc>
                <a:spcPct val="80000"/>
              </a:lnSpc>
              <a:buNone/>
            </a:pPr>
            <a:r>
              <a:rPr lang="el-GR" sz="8600" dirty="0">
                <a:cs typeface="Times New Roman" pitchFamily="18" charset="0"/>
              </a:rPr>
              <a:t>  </a:t>
            </a:r>
          </a:p>
          <a:p>
            <a:pPr>
              <a:lnSpc>
                <a:spcPct val="80000"/>
              </a:lnSpc>
              <a:buNone/>
            </a:pPr>
            <a:r>
              <a:rPr lang="en-US" sz="8600" dirty="0">
                <a:cs typeface="Times New Roman" pitchFamily="18" charset="0"/>
              </a:rPr>
              <a:t>1890</a:t>
            </a:r>
            <a:r>
              <a:rPr lang="el-GR" sz="8600" dirty="0">
                <a:cs typeface="Times New Roman" pitchFamily="18" charset="0"/>
              </a:rPr>
              <a:t> </a:t>
            </a:r>
            <a:r>
              <a:rPr lang="en-US" sz="8600" dirty="0" err="1">
                <a:cs typeface="Times New Roman" pitchFamily="18" charset="0"/>
              </a:rPr>
              <a:t>W.S.Halsted</a:t>
            </a:r>
            <a:r>
              <a:rPr lang="en-US" sz="8600" dirty="0">
                <a:cs typeface="Times New Roman" pitchFamily="18" charset="0"/>
              </a:rPr>
              <a:t> </a:t>
            </a:r>
            <a:r>
              <a:rPr lang="el-GR" sz="8600" dirty="0">
                <a:cs typeface="Times New Roman" pitchFamily="18" charset="0"/>
              </a:rPr>
              <a:t>, </a:t>
            </a:r>
            <a:r>
              <a:rPr lang="en-US" sz="8600" dirty="0">
                <a:cs typeface="Times New Roman" pitchFamily="18" charset="0"/>
              </a:rPr>
              <a:t>Johns Hopkins</a:t>
            </a:r>
            <a:r>
              <a:rPr lang="el-GR" sz="8600" dirty="0">
                <a:cs typeface="Times New Roman" pitchFamily="18" charset="0"/>
              </a:rPr>
              <a:t> </a:t>
            </a:r>
            <a:r>
              <a:rPr lang="en-US" sz="8600" dirty="0">
                <a:cs typeface="Times New Roman" pitchFamily="18" charset="0"/>
              </a:rPr>
              <a:t> Baltimore</a:t>
            </a:r>
            <a:r>
              <a:rPr lang="el-GR" sz="8600" dirty="0">
                <a:cs typeface="Times New Roman" pitchFamily="18" charset="0"/>
              </a:rPr>
              <a:t> γάντια  μόνο για προστασία δέρματος    </a:t>
            </a:r>
          </a:p>
          <a:p>
            <a:pPr>
              <a:lnSpc>
                <a:spcPct val="80000"/>
              </a:lnSpc>
              <a:buNone/>
            </a:pPr>
            <a:r>
              <a:rPr lang="en-US" sz="8600" dirty="0">
                <a:cs typeface="Times New Roman" pitchFamily="18" charset="0"/>
              </a:rPr>
              <a:t>1894</a:t>
            </a:r>
            <a:r>
              <a:rPr lang="el-GR" sz="8600" dirty="0">
                <a:cs typeface="Times New Roman" pitchFamily="18" charset="0"/>
              </a:rPr>
              <a:t>  </a:t>
            </a:r>
            <a:r>
              <a:rPr lang="en-US" sz="8600" dirty="0">
                <a:solidFill>
                  <a:srgbClr val="FF0000"/>
                </a:solidFill>
                <a:cs typeface="Times New Roman" pitchFamily="18" charset="0"/>
              </a:rPr>
              <a:t>Lister </a:t>
            </a:r>
            <a:r>
              <a:rPr lang="el-GR" sz="8600" dirty="0">
                <a:solidFill>
                  <a:srgbClr val="FF0000"/>
                </a:solidFill>
                <a:cs typeface="Times New Roman" pitchFamily="18" charset="0"/>
              </a:rPr>
              <a:t>πρώτος  </a:t>
            </a:r>
            <a:r>
              <a:rPr lang="el-GR" sz="8600" b="1" dirty="0">
                <a:solidFill>
                  <a:srgbClr val="FF0000"/>
                </a:solidFill>
                <a:cs typeface="Times New Roman" pitchFamily="18" charset="0"/>
              </a:rPr>
              <a:t>αποστείρωσε  γάντια </a:t>
            </a:r>
            <a:r>
              <a:rPr lang="el-GR" sz="8600" dirty="0">
                <a:solidFill>
                  <a:srgbClr val="FF0000"/>
                </a:solidFill>
                <a:cs typeface="Times New Roman" pitchFamily="18" charset="0"/>
              </a:rPr>
              <a:t>δια  ψεκασμού με αντισηπτικό</a:t>
            </a:r>
            <a:endParaRPr lang="en-US" sz="8600" dirty="0">
              <a:solidFill>
                <a:srgbClr val="FF0000"/>
              </a:solidFill>
              <a:cs typeface="Times New Roman" pitchFamily="18" charset="0"/>
            </a:endParaRPr>
          </a:p>
          <a:p>
            <a:pPr>
              <a:lnSpc>
                <a:spcPct val="80000"/>
              </a:lnSpc>
              <a:buNone/>
            </a:pPr>
            <a:r>
              <a:rPr lang="en-US" sz="8600" b="1" dirty="0">
                <a:solidFill>
                  <a:srgbClr val="FF0000"/>
                </a:solidFill>
                <a:cs typeface="Times New Roman" pitchFamily="18" charset="0"/>
              </a:rPr>
              <a:t>1964</a:t>
            </a:r>
            <a:r>
              <a:rPr lang="el-GR" sz="8600" b="1" dirty="0">
                <a:solidFill>
                  <a:srgbClr val="FF0000"/>
                </a:solidFill>
                <a:cs typeface="Times New Roman" pitchFamily="18" charset="0"/>
              </a:rPr>
              <a:t> Πρώτα </a:t>
            </a:r>
            <a:r>
              <a:rPr lang="en-US" sz="8600" b="1" dirty="0">
                <a:solidFill>
                  <a:srgbClr val="FF0000"/>
                </a:solidFill>
                <a:cs typeface="Times New Roman" pitchFamily="18" charset="0"/>
              </a:rPr>
              <a:t> latex </a:t>
            </a:r>
            <a:r>
              <a:rPr lang="el-GR" sz="8600" b="1" dirty="0">
                <a:solidFill>
                  <a:srgbClr val="FF0000"/>
                </a:solidFill>
                <a:cs typeface="Times New Roman" pitchFamily="18" charset="0"/>
              </a:rPr>
              <a:t>χειρουργικά  γάντια </a:t>
            </a:r>
            <a:r>
              <a:rPr lang="en-US" sz="8600" dirty="0">
                <a:cs typeface="Times New Roman" pitchFamily="18" charset="0"/>
              </a:rPr>
              <a:t>Ansell</a:t>
            </a:r>
            <a:r>
              <a:rPr lang="el-GR" sz="8600" dirty="0">
                <a:cs typeface="Times New Roman" pitchFamily="18" charset="0"/>
              </a:rPr>
              <a:t> ,</a:t>
            </a:r>
            <a:r>
              <a:rPr lang="en-US" sz="8600" dirty="0">
                <a:cs typeface="Times New Roman" pitchFamily="18" charset="0"/>
              </a:rPr>
              <a:t> Rubber</a:t>
            </a:r>
            <a:r>
              <a:rPr lang="el-GR" sz="8600" dirty="0">
                <a:cs typeface="Times New Roman" pitchFamily="18" charset="0"/>
              </a:rPr>
              <a:t> </a:t>
            </a:r>
            <a:r>
              <a:rPr lang="en-US" sz="8600" dirty="0">
                <a:cs typeface="Times New Roman" pitchFamily="18" charset="0"/>
              </a:rPr>
              <a:t>company</a:t>
            </a:r>
            <a:r>
              <a:rPr lang="el-GR" sz="8600" dirty="0">
                <a:cs typeface="Times New Roman" pitchFamily="18" charset="0"/>
              </a:rPr>
              <a:t>, </a:t>
            </a:r>
            <a:r>
              <a:rPr lang="el-GR" sz="8600" dirty="0">
                <a:solidFill>
                  <a:srgbClr val="FF0000"/>
                </a:solidFill>
                <a:cs typeface="Times New Roman" pitchFamily="18" charset="0"/>
              </a:rPr>
              <a:t>αποστειρωμένα  (</a:t>
            </a:r>
            <a:r>
              <a:rPr lang="en-US" sz="8600" dirty="0">
                <a:solidFill>
                  <a:srgbClr val="FF0000"/>
                </a:solidFill>
                <a:cs typeface="Times New Roman" pitchFamily="18" charset="0"/>
              </a:rPr>
              <a:t> </a:t>
            </a:r>
            <a:r>
              <a:rPr lang="el-GR" sz="8600" dirty="0">
                <a:solidFill>
                  <a:srgbClr val="FF0000"/>
                </a:solidFill>
                <a:cs typeface="Times New Roman" pitchFamily="18" charset="0"/>
              </a:rPr>
              <a:t>γ ακτινοβολία) και μίας χρήσης</a:t>
            </a:r>
          </a:p>
          <a:p>
            <a:pPr>
              <a:lnSpc>
                <a:spcPct val="80000"/>
              </a:lnSpc>
              <a:buNone/>
            </a:pPr>
            <a:endParaRPr lang="el-GR" sz="8600" dirty="0">
              <a:solidFill>
                <a:srgbClr val="FF0000"/>
              </a:solidFill>
              <a:cs typeface="Times New Roman" pitchFamily="18" charset="0"/>
            </a:endParaRPr>
          </a:p>
          <a:p>
            <a:endParaRPr lang="el-GR" dirty="0"/>
          </a:p>
        </p:txBody>
      </p:sp>
      <p:pic>
        <p:nvPicPr>
          <p:cNvPr id="4" name="Picture 17" descr="Joseph_List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7092279" y="116632"/>
            <a:ext cx="1728193" cy="1368152"/>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solidFill>
                  <a:srgbClr val="FF0000"/>
                </a:solidFill>
                <a:latin typeface="Times New Roman" pitchFamily="18" charset="0"/>
                <a:cs typeface="Times New Roman" pitchFamily="18" charset="0"/>
              </a:rPr>
              <a:t>John Tyndall   </a:t>
            </a:r>
            <a:r>
              <a:rPr lang="en-GB" b="1" dirty="0">
                <a:solidFill>
                  <a:srgbClr val="FF0000"/>
                </a:solidFill>
                <a:latin typeface="Times New Roman" pitchFamily="18" charset="0"/>
                <a:cs typeface="Times New Roman" pitchFamily="18" charset="0"/>
              </a:rPr>
              <a:t>(1820-1883)</a:t>
            </a:r>
            <a:endParaRPr lang="el-GR" dirty="0"/>
          </a:p>
        </p:txBody>
      </p:sp>
      <p:sp>
        <p:nvSpPr>
          <p:cNvPr id="3" name="2 - Θέση περιεχομένου"/>
          <p:cNvSpPr>
            <a:spLocks noGrp="1"/>
          </p:cNvSpPr>
          <p:nvPr>
            <p:ph idx="1"/>
          </p:nvPr>
        </p:nvSpPr>
        <p:spPr/>
        <p:txBody>
          <a:bodyPr>
            <a:normAutofit fontScale="92500"/>
          </a:bodyPr>
          <a:lstStyle/>
          <a:p>
            <a:pPr>
              <a:lnSpc>
                <a:spcPct val="80000"/>
              </a:lnSpc>
              <a:buNone/>
              <a:defRPr/>
            </a:pPr>
            <a:r>
              <a:rPr lang="el-GR" dirty="0">
                <a:latin typeface="Times New Roman" pitchFamily="18" charset="0"/>
                <a:cs typeface="Times New Roman" pitchFamily="18" charset="0"/>
              </a:rPr>
              <a:t>     Ιρλανδός  φυσικός</a:t>
            </a:r>
          </a:p>
          <a:p>
            <a:pPr>
              <a:lnSpc>
                <a:spcPct val="80000"/>
              </a:lnSpc>
              <a:buNone/>
              <a:defRPr/>
            </a:pPr>
            <a:r>
              <a:rPr lang="el-GR" dirty="0">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Tyndallization</a:t>
            </a:r>
            <a:r>
              <a:rPr lang="el-GR" dirty="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a:t>
            </a:r>
            <a:r>
              <a:rPr lang="el-GR" dirty="0">
                <a:latin typeface="Times New Roman" pitchFamily="18" charset="0"/>
                <a:cs typeface="Times New Roman" pitchFamily="18" charset="0"/>
              </a:rPr>
              <a:t> μέθοδος  αποστείρωσης με </a:t>
            </a:r>
          </a:p>
          <a:p>
            <a:pPr marL="0" indent="0">
              <a:lnSpc>
                <a:spcPct val="80000"/>
              </a:lnSpc>
              <a:buNone/>
              <a:defRPr/>
            </a:pPr>
            <a:r>
              <a:rPr lang="el-GR" dirty="0">
                <a:latin typeface="Times New Roman" pitchFamily="18" charset="0"/>
                <a:cs typeface="Times New Roman" pitchFamily="18" charset="0"/>
              </a:rPr>
              <a:t>    επανάληψη θέρμανσης σε σημείο βρασμού</a:t>
            </a: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,επί</a:t>
            </a:r>
          </a:p>
          <a:p>
            <a:pPr marL="0" indent="0">
              <a:lnSpc>
                <a:spcPct val="80000"/>
              </a:lnSpc>
              <a:buNone/>
              <a:defRPr/>
            </a:pPr>
            <a:r>
              <a:rPr lang="el-GR" dirty="0">
                <a:latin typeface="Times New Roman" pitchFamily="18" charset="0"/>
                <a:cs typeface="Times New Roman" pitchFamily="18" charset="0"/>
              </a:rPr>
              <a:t>    σειρά ημερών ( αποστείρωση μέσων</a:t>
            </a:r>
          </a:p>
          <a:p>
            <a:pPr marL="0" indent="0">
              <a:lnSpc>
                <a:spcPct val="80000"/>
              </a:lnSpc>
              <a:buNone/>
              <a:defRPr/>
            </a:pPr>
            <a:r>
              <a:rPr lang="el-GR" dirty="0">
                <a:latin typeface="Times New Roman" pitchFamily="18" charset="0"/>
                <a:cs typeface="Times New Roman" pitchFamily="18" charset="0"/>
              </a:rPr>
              <a:t>    ανάπτυξης όταν δεν διατίθεται  </a:t>
            </a:r>
            <a:r>
              <a:rPr lang="el-GR" dirty="0" err="1">
                <a:latin typeface="Times New Roman" pitchFamily="18" charset="0"/>
                <a:cs typeface="Times New Roman" pitchFamily="18" charset="0"/>
              </a:rPr>
              <a:t>αυτόκαυστο</a:t>
            </a:r>
            <a:endParaRPr lang="en-US" dirty="0">
              <a:latin typeface="Times New Roman" pitchFamily="18" charset="0"/>
              <a:cs typeface="Times New Roman" pitchFamily="18" charset="0"/>
            </a:endParaRPr>
          </a:p>
          <a:p>
            <a:pPr marL="0" indent="0">
              <a:lnSpc>
                <a:spcPct val="80000"/>
              </a:lnSpc>
              <a:buNone/>
              <a:defRPr/>
            </a:pP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 </a:t>
            </a:r>
            <a:r>
              <a:rPr lang="el-GR" sz="2600" dirty="0">
                <a:latin typeface="Times New Roman" pitchFamily="18" charset="0"/>
                <a:cs typeface="Times New Roman" pitchFamily="18" charset="0"/>
              </a:rPr>
              <a:t>(</a:t>
            </a:r>
            <a:r>
              <a:rPr lang="en-US" sz="2600" dirty="0">
                <a:latin typeface="Times New Roman" pitchFamily="18" charset="0"/>
                <a:cs typeface="Times New Roman" pitchFamily="18" charset="0"/>
              </a:rPr>
              <a:t>Charles </a:t>
            </a:r>
            <a:r>
              <a:rPr lang="en-US" sz="2600" dirty="0" err="1">
                <a:latin typeface="Times New Roman" pitchFamily="18" charset="0"/>
                <a:cs typeface="Times New Roman" pitchFamily="18" charset="0"/>
              </a:rPr>
              <a:t>Chamberland</a:t>
            </a:r>
            <a:r>
              <a:rPr lang="en-US" sz="2600" dirty="0">
                <a:latin typeface="Times New Roman" pitchFamily="18" charset="0"/>
                <a:cs typeface="Times New Roman" pitchFamily="18" charset="0"/>
              </a:rPr>
              <a:t> 1879</a:t>
            </a:r>
            <a:r>
              <a:rPr lang="el-GR" sz="2600" dirty="0">
                <a:latin typeface="Times New Roman" pitchFamily="18" charset="0"/>
                <a:cs typeface="Times New Roman" pitchFamily="18" charset="0"/>
              </a:rPr>
              <a:t>)</a:t>
            </a:r>
          </a:p>
          <a:p>
            <a:pPr marL="0" indent="0">
              <a:lnSpc>
                <a:spcPct val="80000"/>
              </a:lnSpc>
              <a:buNone/>
              <a:defRPr/>
            </a:pPr>
            <a:r>
              <a:rPr lang="el-GR" dirty="0">
                <a:latin typeface="Times New Roman" pitchFamily="18" charset="0"/>
                <a:cs typeface="Times New Roman" pitchFamily="18" charset="0"/>
              </a:rPr>
              <a:t>    προς καταστροφή των δύο μορφών βακτηρίων :</a:t>
            </a:r>
          </a:p>
          <a:p>
            <a:pPr>
              <a:lnSpc>
                <a:spcPct val="80000"/>
              </a:lnSpc>
              <a:buNone/>
              <a:defRPr/>
            </a:pPr>
            <a:r>
              <a:rPr lang="el-GR" dirty="0">
                <a:latin typeface="Times New Roman" pitchFamily="18" charset="0"/>
                <a:cs typeface="Times New Roman" pitchFamily="18" charset="0"/>
              </a:rPr>
              <a:t>    1) βλαστικής  </a:t>
            </a:r>
            <a:r>
              <a:rPr lang="el-GR" dirty="0" err="1">
                <a:latin typeface="Times New Roman" pitchFamily="18" charset="0"/>
                <a:cs typeface="Times New Roman" pitchFamily="18" charset="0"/>
              </a:rPr>
              <a:t>θερμοευαίσθητης</a:t>
            </a:r>
            <a:r>
              <a:rPr lang="el-GR" dirty="0">
                <a:latin typeface="Times New Roman" pitchFamily="18" charset="0"/>
                <a:cs typeface="Times New Roman" pitchFamily="18" charset="0"/>
              </a:rPr>
              <a:t> </a:t>
            </a: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2) </a:t>
            </a:r>
            <a:r>
              <a:rPr lang="el-GR" dirty="0" err="1">
                <a:latin typeface="Times New Roman" pitchFamily="18" charset="0"/>
                <a:cs typeface="Times New Roman" pitchFamily="18" charset="0"/>
              </a:rPr>
              <a:t>θερμοανθεκτικών</a:t>
            </a:r>
            <a:r>
              <a:rPr lang="el-GR" dirty="0">
                <a:latin typeface="Times New Roman" pitchFamily="18" charset="0"/>
                <a:cs typeface="Times New Roman" pitchFamily="18" charset="0"/>
              </a:rPr>
              <a:t> σπορίων </a:t>
            </a:r>
          </a:p>
          <a:p>
            <a:pPr>
              <a:lnSpc>
                <a:spcPct val="80000"/>
              </a:lnSpc>
              <a:buNone/>
              <a:defRPr/>
            </a:pPr>
            <a:r>
              <a:rPr lang="el-GR" dirty="0">
                <a:latin typeface="Times New Roman" pitchFamily="18" charset="0"/>
                <a:cs typeface="Times New Roman" pitchFamily="18" charset="0"/>
              </a:rPr>
              <a:t>     διαδοχική βλάστηση – νέος βρασμός </a:t>
            </a:r>
            <a:r>
              <a:rPr lang="el-GR" dirty="0" err="1">
                <a:latin typeface="Times New Roman" pitchFamily="18" charset="0"/>
                <a:cs typeface="Times New Roman" pitchFamily="18" charset="0"/>
              </a:rPr>
              <a:t>κ.ο.κ</a:t>
            </a:r>
            <a:r>
              <a:rPr lang="el-GR" dirty="0">
                <a:latin typeface="Times New Roman" pitchFamily="18" charset="0"/>
                <a:cs typeface="Times New Roman" pitchFamily="18" charset="0"/>
              </a:rPr>
              <a:t>.</a:t>
            </a:r>
            <a:endParaRPr lang="el-GR" dirty="0">
              <a:latin typeface="Comic Sans MS" pitchFamily="66" charset="0"/>
            </a:endParaRPr>
          </a:p>
          <a:p>
            <a:endParaRPr lang="el-GR"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6491064" cy="1143000"/>
          </a:xfrm>
        </p:spPr>
        <p:txBody>
          <a:bodyPr>
            <a:normAutofit fontScale="90000"/>
          </a:bodyPr>
          <a:lstStyle/>
          <a:p>
            <a:r>
              <a:rPr lang="el-GR" sz="2700" b="1" dirty="0">
                <a:solidFill>
                  <a:srgbClr val="0070C0"/>
                </a:solidFill>
                <a:latin typeface="Times New Roman" pitchFamily="18" charset="0"/>
                <a:cs typeface="Times New Roman" pitchFamily="18" charset="0"/>
              </a:rPr>
              <a:t>Ανακάλυψη  </a:t>
            </a:r>
            <a:r>
              <a:rPr lang="en-US" sz="2700" b="1" dirty="0">
                <a:solidFill>
                  <a:srgbClr val="0070C0"/>
                </a:solidFill>
                <a:latin typeface="Times New Roman" pitchFamily="18" charset="0"/>
                <a:cs typeface="Times New Roman" pitchFamily="18" charset="0"/>
              </a:rPr>
              <a:t>Sulfonamides (sulfa drugs)</a:t>
            </a:r>
            <a:br>
              <a:rPr lang="el-GR" sz="2700" b="1" dirty="0">
                <a:solidFill>
                  <a:srgbClr val="0070C0"/>
                </a:solidFill>
                <a:latin typeface="Times New Roman" pitchFamily="18" charset="0"/>
                <a:cs typeface="Times New Roman" pitchFamily="18" charset="0"/>
              </a:rPr>
            </a:br>
            <a:r>
              <a:rPr lang="en-US" sz="2700" dirty="0">
                <a:solidFill>
                  <a:srgbClr val="0070C0"/>
                </a:solidFill>
                <a:latin typeface="Times New Roman" pitchFamily="18" charset="0"/>
                <a:cs typeface="Times New Roman" pitchFamily="18" charset="0"/>
              </a:rPr>
              <a:t> </a:t>
            </a:r>
            <a:r>
              <a:rPr lang="en-US" sz="2700" b="1" dirty="0">
                <a:solidFill>
                  <a:srgbClr val="0070C0"/>
                </a:solidFill>
                <a:latin typeface="Times New Roman" pitchFamily="18" charset="0"/>
                <a:cs typeface="Times New Roman" pitchFamily="18" charset="0"/>
              </a:rPr>
              <a:t>Gerhard Johannes Paul Domagk  </a:t>
            </a:r>
            <a:r>
              <a:rPr lang="en-US" sz="2400" b="1" dirty="0">
                <a:solidFill>
                  <a:srgbClr val="0070C0"/>
                </a:solidFill>
                <a:latin typeface="Times New Roman" pitchFamily="18" charset="0"/>
                <a:cs typeface="Times New Roman" pitchFamily="18" charset="0"/>
              </a:rPr>
              <a:t>1895 – 1964</a:t>
            </a:r>
            <a:endParaRPr lang="el-GR" sz="2400" b="1" dirty="0">
              <a:solidFill>
                <a:srgbClr val="0070C0"/>
              </a:solidFill>
            </a:endParaRPr>
          </a:p>
        </p:txBody>
      </p:sp>
      <p:sp>
        <p:nvSpPr>
          <p:cNvPr id="3" name="2 - Θέση περιεχομένου"/>
          <p:cNvSpPr>
            <a:spLocks noGrp="1"/>
          </p:cNvSpPr>
          <p:nvPr>
            <p:ph idx="1"/>
          </p:nvPr>
        </p:nvSpPr>
        <p:spPr>
          <a:xfrm>
            <a:off x="395536" y="1412776"/>
            <a:ext cx="6491064" cy="4713387"/>
          </a:xfrm>
        </p:spPr>
        <p:txBody>
          <a:bodyPr>
            <a:normAutofit fontScale="62500" lnSpcReduction="20000"/>
          </a:bodyPr>
          <a:lstStyle/>
          <a:p>
            <a:pPr>
              <a:lnSpc>
                <a:spcPct val="90000"/>
              </a:lnSpc>
            </a:pPr>
            <a:endParaRPr lang="el-GR" dirty="0">
              <a:latin typeface="Times New Roman" pitchFamily="18" charset="0"/>
              <a:cs typeface="Times New Roman" pitchFamily="18" charset="0"/>
            </a:endParaRPr>
          </a:p>
          <a:p>
            <a:pPr>
              <a:lnSpc>
                <a:spcPct val="90000"/>
              </a:lnSpc>
            </a:pPr>
            <a:r>
              <a:rPr lang="el-GR" dirty="0">
                <a:latin typeface="Times New Roman" pitchFamily="18" charset="0"/>
                <a:cs typeface="Times New Roman" pitchFamily="18" charset="0"/>
              </a:rPr>
              <a:t>1914 διακοπή σπουδών – </a:t>
            </a:r>
            <a:r>
              <a:rPr lang="el-GR" dirty="0">
                <a:solidFill>
                  <a:srgbClr val="0070C0"/>
                </a:solidFill>
                <a:latin typeface="Times New Roman" pitchFamily="18" charset="0"/>
                <a:cs typeface="Times New Roman" pitchFamily="18" charset="0"/>
              </a:rPr>
              <a:t>εθελοντής στον πόλεμο – κινδύνευσε –ευαισθητοποιήθηκε  από ακρωτηριασμούς  λόγω λοιμώξεων </a:t>
            </a:r>
            <a:endParaRPr lang="en-US" dirty="0">
              <a:solidFill>
                <a:srgbClr val="0070C0"/>
              </a:solidFill>
              <a:latin typeface="Times New Roman" pitchFamily="18" charset="0"/>
              <a:cs typeface="Times New Roman" pitchFamily="18" charset="0"/>
            </a:endParaRPr>
          </a:p>
          <a:p>
            <a:pPr>
              <a:lnSpc>
                <a:spcPct val="90000"/>
              </a:lnSpc>
            </a:pPr>
            <a:r>
              <a:rPr lang="el-GR" dirty="0">
                <a:latin typeface="Times New Roman" pitchFamily="18" charset="0"/>
                <a:cs typeface="Times New Roman" pitchFamily="18" charset="0"/>
              </a:rPr>
              <a:t>1932 ανακάλυψε  την  </a:t>
            </a:r>
            <a:r>
              <a:rPr lang="el-GR" dirty="0" err="1">
                <a:latin typeface="Times New Roman" pitchFamily="18" charset="0"/>
                <a:cs typeface="Times New Roman" pitchFamily="18" charset="0"/>
              </a:rPr>
              <a:t>αντι</a:t>
            </a: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σταφυλο</a:t>
            </a:r>
            <a:r>
              <a:rPr lang="el-GR" dirty="0">
                <a:latin typeface="Times New Roman" pitchFamily="18" charset="0"/>
                <a:cs typeface="Times New Roman" pitchFamily="18" charset="0"/>
              </a:rPr>
              <a:t> – </a:t>
            </a:r>
            <a:r>
              <a:rPr lang="el-GR" dirty="0" err="1">
                <a:latin typeface="Times New Roman" pitchFamily="18" charset="0"/>
                <a:cs typeface="Times New Roman" pitchFamily="18" charset="0"/>
              </a:rPr>
              <a:t>στρεπτο</a:t>
            </a: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κκοκική</a:t>
            </a:r>
            <a:r>
              <a:rPr lang="el-GR" dirty="0">
                <a:latin typeface="Times New Roman" pitchFamily="18" charset="0"/>
                <a:cs typeface="Times New Roman" pitchFamily="18" charset="0"/>
              </a:rPr>
              <a:t> δράση της </a:t>
            </a:r>
            <a:r>
              <a:rPr lang="el-GR" dirty="0">
                <a:solidFill>
                  <a:srgbClr val="FF0000"/>
                </a:solidFill>
                <a:latin typeface="Times New Roman" pitchFamily="18" charset="0"/>
                <a:cs typeface="Times New Roman" pitchFamily="18" charset="0"/>
              </a:rPr>
              <a:t>κόκκινης  βιομηχανικής  χρωστικής  </a:t>
            </a:r>
            <a:r>
              <a:rPr lang="en-US" b="1" dirty="0" err="1">
                <a:solidFill>
                  <a:srgbClr val="FF0000"/>
                </a:solidFill>
                <a:latin typeface="Times New Roman" pitchFamily="18" charset="0"/>
                <a:cs typeface="Times New Roman" pitchFamily="18" charset="0"/>
              </a:rPr>
              <a:t>Prontosil</a:t>
            </a:r>
            <a:r>
              <a:rPr lang="el-GR" dirty="0">
                <a:solidFill>
                  <a:srgbClr val="FF0000"/>
                </a:solidFill>
                <a:latin typeface="Times New Roman" pitchFamily="18" charset="0"/>
                <a:cs typeface="Times New Roman" pitchFamily="18" charset="0"/>
              </a:rPr>
              <a:t>. (</a:t>
            </a:r>
            <a:r>
              <a:rPr lang="en-US" dirty="0">
                <a:solidFill>
                  <a:srgbClr val="FF0000"/>
                </a:solidFill>
                <a:latin typeface="Times New Roman" pitchFamily="18" charset="0"/>
                <a:cs typeface="Times New Roman" pitchFamily="18" charset="0"/>
              </a:rPr>
              <a:t>IG </a:t>
            </a:r>
            <a:r>
              <a:rPr lang="en-US" dirty="0" err="1">
                <a:solidFill>
                  <a:srgbClr val="FF0000"/>
                </a:solidFill>
                <a:latin typeface="Times New Roman" pitchFamily="18" charset="0"/>
                <a:cs typeface="Times New Roman" pitchFamily="18" charset="0"/>
              </a:rPr>
              <a:t>Farben</a:t>
            </a:r>
            <a:r>
              <a:rPr lang="en-US" dirty="0">
                <a:solidFill>
                  <a:srgbClr val="FF0000"/>
                </a:solidFill>
                <a:latin typeface="Times New Roman" pitchFamily="18" charset="0"/>
                <a:cs typeface="Times New Roman" pitchFamily="18" charset="0"/>
              </a:rPr>
              <a:t> </a:t>
            </a:r>
            <a:r>
              <a:rPr lang="el-GR" dirty="0">
                <a:solidFill>
                  <a:srgbClr val="FF0000"/>
                </a:solidFill>
                <a:latin typeface="Times New Roman" pitchFamily="18" charset="0"/>
                <a:cs typeface="Times New Roman" pitchFamily="18" charset="0"/>
              </a:rPr>
              <a:t>)  </a:t>
            </a:r>
          </a:p>
          <a:p>
            <a:pPr>
              <a:lnSpc>
                <a:spcPct val="90000"/>
              </a:lnSpc>
            </a:pPr>
            <a:r>
              <a:rPr lang="el-GR" dirty="0">
                <a:solidFill>
                  <a:srgbClr val="0070C0"/>
                </a:solidFill>
                <a:latin typeface="Times New Roman" pitchFamily="18" charset="0"/>
                <a:cs typeface="Times New Roman" pitchFamily="18" charset="0"/>
              </a:rPr>
              <a:t>Σωτήρια δοκιμή στην 4χρονη κόρη του</a:t>
            </a:r>
            <a:r>
              <a:rPr lang="el-GR" dirty="0">
                <a:latin typeface="Times New Roman" pitchFamily="18" charset="0"/>
                <a:cs typeface="Times New Roman" pitchFamily="18" charset="0"/>
              </a:rPr>
              <a:t> σε κίνδυνο ακρωτηριασμού  χειρός από </a:t>
            </a:r>
            <a:r>
              <a:rPr lang="el-GR" dirty="0" err="1">
                <a:latin typeface="Times New Roman" pitchFamily="18" charset="0"/>
                <a:cs typeface="Times New Roman" pitchFamily="18" charset="0"/>
              </a:rPr>
              <a:t>στρεπτόκκοκο</a:t>
            </a:r>
            <a:endParaRPr lang="el-GR" dirty="0">
              <a:latin typeface="Times New Roman" pitchFamily="18" charset="0"/>
              <a:cs typeface="Times New Roman" pitchFamily="18" charset="0"/>
            </a:endParaRPr>
          </a:p>
          <a:p>
            <a:pPr>
              <a:lnSpc>
                <a:spcPct val="90000"/>
              </a:lnSpc>
            </a:pPr>
            <a:r>
              <a:rPr lang="el-GR" dirty="0">
                <a:latin typeface="Times New Roman" pitchFamily="18" charset="0"/>
                <a:cs typeface="Times New Roman" pitchFamily="18" charset="0"/>
              </a:rPr>
              <a:t>Βραβείο </a:t>
            </a:r>
            <a:r>
              <a:rPr lang="en-US" dirty="0">
                <a:solidFill>
                  <a:srgbClr val="0070C0"/>
                </a:solidFill>
                <a:latin typeface="Times New Roman" pitchFamily="18" charset="0"/>
                <a:cs typeface="Times New Roman" pitchFamily="18" charset="0"/>
              </a:rPr>
              <a:t>Nobel</a:t>
            </a:r>
            <a:r>
              <a:rPr lang="el-GR" dirty="0">
                <a:latin typeface="Times New Roman" pitchFamily="18" charset="0"/>
                <a:cs typeface="Times New Roman" pitchFamily="18" charset="0"/>
              </a:rPr>
              <a:t> Ιατρικής 1939 οι </a:t>
            </a:r>
            <a:r>
              <a:rPr lang="en-US" dirty="0">
                <a:solidFill>
                  <a:srgbClr val="0070C0"/>
                </a:solidFill>
                <a:latin typeface="Times New Roman" pitchFamily="18" charset="0"/>
                <a:cs typeface="Times New Roman" pitchFamily="18" charset="0"/>
              </a:rPr>
              <a:t>Nazi </a:t>
            </a:r>
            <a:r>
              <a:rPr lang="el-GR" dirty="0">
                <a:solidFill>
                  <a:srgbClr val="0070C0"/>
                </a:solidFill>
                <a:latin typeface="Times New Roman" pitchFamily="18" charset="0"/>
                <a:cs typeface="Times New Roman" pitchFamily="18" charset="0"/>
              </a:rPr>
              <a:t>το</a:t>
            </a:r>
            <a:r>
              <a:rPr lang="en-US" dirty="0">
                <a:solidFill>
                  <a:srgbClr val="0070C0"/>
                </a:solidFill>
                <a:latin typeface="Times New Roman" pitchFamily="18" charset="0"/>
                <a:cs typeface="Times New Roman" pitchFamily="18" charset="0"/>
              </a:rPr>
              <a:t> </a:t>
            </a:r>
            <a:r>
              <a:rPr lang="el-GR" dirty="0">
                <a:solidFill>
                  <a:srgbClr val="0070C0"/>
                </a:solidFill>
                <a:latin typeface="Times New Roman" pitchFamily="18" charset="0"/>
                <a:cs typeface="Times New Roman" pitchFamily="18" charset="0"/>
              </a:rPr>
              <a:t>απαγόρευσαν-</a:t>
            </a:r>
            <a:r>
              <a:rPr lang="en-US" dirty="0">
                <a:solidFill>
                  <a:srgbClr val="0070C0"/>
                </a:solidFill>
                <a:latin typeface="Times New Roman" pitchFamily="18" charset="0"/>
                <a:cs typeface="Times New Roman" pitchFamily="18" charset="0"/>
              </a:rPr>
              <a:t> </a:t>
            </a:r>
            <a:r>
              <a:rPr lang="el-GR" dirty="0">
                <a:solidFill>
                  <a:srgbClr val="0070C0"/>
                </a:solidFill>
                <a:latin typeface="Times New Roman" pitchFamily="18" charset="0"/>
                <a:cs typeface="Times New Roman" pitchFamily="18" charset="0"/>
              </a:rPr>
              <a:t> </a:t>
            </a:r>
            <a:r>
              <a:rPr lang="el-GR" dirty="0">
                <a:latin typeface="Times New Roman" pitchFamily="18" charset="0"/>
                <a:cs typeface="Times New Roman" pitchFamily="18" charset="0"/>
              </a:rPr>
              <a:t>μετά  τον πόλεμο χωρίς χρηματικό έπαθλο </a:t>
            </a:r>
            <a:endParaRPr lang="en-US" dirty="0">
              <a:latin typeface="Times New Roman" pitchFamily="18" charset="0"/>
              <a:cs typeface="Times New Roman" pitchFamily="18" charset="0"/>
            </a:endParaRPr>
          </a:p>
          <a:p>
            <a:pPr>
              <a:lnSpc>
                <a:spcPct val="90000"/>
              </a:lnSpc>
            </a:pP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Συνδυασμός  </a:t>
            </a:r>
            <a:r>
              <a:rPr lang="en-US" dirty="0">
                <a:latin typeface="Times New Roman" pitchFamily="18" charset="0"/>
                <a:cs typeface="Times New Roman" pitchFamily="18" charset="0"/>
              </a:rPr>
              <a:t>Sulfonamide-</a:t>
            </a:r>
            <a:r>
              <a:rPr lang="en-US" u="sng" dirty="0">
                <a:latin typeface="Times New Roman" pitchFamily="18" charset="0"/>
                <a:cs typeface="Times New Roman" pitchFamily="18" charset="0"/>
              </a:rPr>
              <a:t> </a:t>
            </a:r>
            <a:r>
              <a:rPr lang="en-US" dirty="0" err="1">
                <a:latin typeface="Times New Roman" pitchFamily="18" charset="0"/>
                <a:cs typeface="Times New Roman" pitchFamily="18" charset="0"/>
              </a:rPr>
              <a:t>trimethoprim</a:t>
            </a: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 </a:t>
            </a:r>
            <a:r>
              <a:rPr lang="en-US" dirty="0">
                <a:latin typeface="Times New Roman" pitchFamily="18" charset="0"/>
                <a:cs typeface="Times New Roman" pitchFamily="18" charset="0"/>
              </a:rPr>
              <a:t>(co- </a:t>
            </a:r>
            <a:r>
              <a:rPr lang="en-US" dirty="0" err="1">
                <a:latin typeface="Times New Roman" pitchFamily="18" charset="0"/>
                <a:cs typeface="Times New Roman" pitchFamily="18" charset="0"/>
              </a:rPr>
              <a:t>trimoxazole</a:t>
            </a:r>
            <a:r>
              <a:rPr lang="el-GR" dirty="0">
                <a:latin typeface="Times New Roman" pitchFamily="18" charset="0"/>
                <a:cs typeface="Times New Roman" pitchFamily="18" charset="0"/>
              </a:rPr>
              <a:t>) χρησιμοποιείται και σήμερα</a:t>
            </a:r>
            <a:endParaRPr lang="en-US" dirty="0">
              <a:latin typeface="Times New Roman" pitchFamily="18" charset="0"/>
              <a:cs typeface="Times New Roman" pitchFamily="18" charset="0"/>
            </a:endParaRPr>
          </a:p>
          <a:p>
            <a:pPr>
              <a:lnSpc>
                <a:spcPct val="90000"/>
              </a:lnSpc>
            </a:pPr>
            <a:r>
              <a:rPr lang="el-GR" dirty="0">
                <a:latin typeface="Times New Roman" pitchFamily="18" charset="0"/>
                <a:cs typeface="Times New Roman" pitchFamily="18" charset="0"/>
              </a:rPr>
              <a:t>Σε άλλες περιπτώσεις  τα  </a:t>
            </a:r>
            <a:r>
              <a:rPr lang="en-US" dirty="0">
                <a:latin typeface="Times New Roman" pitchFamily="18" charset="0"/>
                <a:cs typeface="Times New Roman" pitchFamily="18" charset="0"/>
              </a:rPr>
              <a:t>sulfa drugs </a:t>
            </a:r>
            <a:r>
              <a:rPr lang="el-GR" dirty="0">
                <a:latin typeface="Times New Roman" pitchFamily="18" charset="0"/>
                <a:cs typeface="Times New Roman" pitchFamily="18" charset="0"/>
              </a:rPr>
              <a:t>αντικαθίστανται από αντιβιοτικά της βήτα - </a:t>
            </a:r>
            <a:r>
              <a:rPr lang="el-GR" dirty="0" err="1">
                <a:latin typeface="Times New Roman" pitchFamily="18" charset="0"/>
                <a:cs typeface="Times New Roman" pitchFamily="18" charset="0"/>
              </a:rPr>
              <a:t>λακτάμης</a:t>
            </a:r>
            <a:endParaRPr lang="en-US" dirty="0">
              <a:latin typeface="Times New Roman" pitchFamily="18" charset="0"/>
              <a:cs typeface="Times New Roman" pitchFamily="18" charset="0"/>
            </a:endParaRPr>
          </a:p>
          <a:p>
            <a:pPr>
              <a:lnSpc>
                <a:spcPct val="90000"/>
              </a:lnSpc>
            </a:pPr>
            <a:r>
              <a:rPr lang="en-US" dirty="0">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Zephiran</a:t>
            </a:r>
            <a:r>
              <a:rPr lang="en-US" dirty="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 (</a:t>
            </a:r>
            <a:r>
              <a:rPr lang="en-US" sz="800" dirty="0"/>
              <a:t> </a:t>
            </a:r>
            <a:r>
              <a:rPr lang="en-US" dirty="0" err="1">
                <a:latin typeface="Times New Roman" pitchFamily="18" charset="0"/>
                <a:cs typeface="Times New Roman" pitchFamily="18" charset="0"/>
              </a:rPr>
              <a:t>benzalkonium</a:t>
            </a:r>
            <a:r>
              <a:rPr lang="en-US" dirty="0">
                <a:latin typeface="Times New Roman" pitchFamily="18" charset="0"/>
                <a:cs typeface="Times New Roman" pitchFamily="18" charset="0"/>
              </a:rPr>
              <a:t> chloride) </a:t>
            </a:r>
            <a:r>
              <a:rPr lang="el-GR" dirty="0">
                <a:latin typeface="Times New Roman" pitchFamily="18" charset="0"/>
                <a:cs typeface="Times New Roman" pitchFamily="18" charset="0"/>
              </a:rPr>
              <a:t>, παράγωγο τεταρτοταγούς αμμωνίου,  </a:t>
            </a:r>
            <a:r>
              <a:rPr lang="el-GR" dirty="0" err="1">
                <a:latin typeface="Times New Roman" pitchFamily="18" charset="0"/>
                <a:cs typeface="Times New Roman" pitchFamily="18" charset="0"/>
              </a:rPr>
              <a:t>επιφανειοδραστικό</a:t>
            </a:r>
            <a:r>
              <a:rPr lang="el-GR" dirty="0">
                <a:latin typeface="Times New Roman" pitchFamily="18" charset="0"/>
                <a:cs typeface="Times New Roman" pitchFamily="18" charset="0"/>
              </a:rPr>
              <a:t>  αντισηπτικό  χειρών, </a:t>
            </a:r>
            <a:r>
              <a:rPr lang="el-GR" dirty="0">
                <a:solidFill>
                  <a:srgbClr val="0070C0"/>
                </a:solidFill>
                <a:latin typeface="Times New Roman" pitchFamily="18" charset="0"/>
                <a:cs typeface="Times New Roman" pitchFamily="18" charset="0"/>
              </a:rPr>
              <a:t>προ της χρήσης  γαντιών</a:t>
            </a:r>
          </a:p>
          <a:p>
            <a:endParaRPr lang="el-GR" dirty="0"/>
          </a:p>
        </p:txBody>
      </p:sp>
      <p:pic>
        <p:nvPicPr>
          <p:cNvPr id="4" name="Picture 2" descr="Gerhard Domagk nobel.jpg"/>
          <p:cNvPicPr>
            <a:picLocks noChangeAspect="1" noChangeArrowheads="1"/>
          </p:cNvPicPr>
          <p:nvPr/>
        </p:nvPicPr>
        <p:blipFill>
          <a:blip r:embed="rId2" cstate="print"/>
          <a:srcRect/>
          <a:stretch>
            <a:fillRect/>
          </a:stretch>
        </p:blipFill>
        <p:spPr bwMode="auto">
          <a:xfrm>
            <a:off x="7308304" y="188640"/>
            <a:ext cx="1368152" cy="1224136"/>
          </a:xfrm>
          <a:prstGeom prst="rect">
            <a:avLst/>
          </a:prstGeom>
          <a:noFill/>
        </p:spPr>
      </p:pic>
      <p:pic>
        <p:nvPicPr>
          <p:cNvPr id="5" name="Picture 4" descr="Prontosil.svg"/>
          <p:cNvPicPr>
            <a:picLocks noChangeAspect="1" noChangeArrowheads="1"/>
          </p:cNvPicPr>
          <p:nvPr/>
        </p:nvPicPr>
        <p:blipFill>
          <a:blip r:embed="rId3" cstate="print"/>
          <a:srcRect/>
          <a:stretch>
            <a:fillRect/>
          </a:stretch>
        </p:blipFill>
        <p:spPr bwMode="auto">
          <a:xfrm>
            <a:off x="7092280" y="1916832"/>
            <a:ext cx="1872208" cy="2376264"/>
          </a:xfrm>
          <a:prstGeom prst="rect">
            <a:avLst/>
          </a:prstGeom>
          <a:noFill/>
        </p:spPr>
      </p:pic>
      <p:sp>
        <p:nvSpPr>
          <p:cNvPr id="6" name="5 - Ορθογώνιο"/>
          <p:cNvSpPr/>
          <p:nvPr/>
        </p:nvSpPr>
        <p:spPr>
          <a:xfrm>
            <a:off x="6876256" y="4581128"/>
            <a:ext cx="2267744" cy="1477328"/>
          </a:xfrm>
          <a:prstGeom prst="rect">
            <a:avLst/>
          </a:prstGeom>
        </p:spPr>
        <p:txBody>
          <a:bodyPr wrap="square">
            <a:spAutoFit/>
          </a:bodyPr>
          <a:lstStyle/>
          <a:p>
            <a:r>
              <a:rPr lang="en-US" b="1" dirty="0" err="1">
                <a:solidFill>
                  <a:srgbClr val="FF0000"/>
                </a:solidFill>
                <a:latin typeface="Times New Roman" pitchFamily="18" charset="0"/>
                <a:cs typeface="Times New Roman" pitchFamily="18" charset="0"/>
              </a:rPr>
              <a:t>Prontosil</a:t>
            </a:r>
            <a:r>
              <a:rPr lang="el-GR" b="1" dirty="0">
                <a:solidFill>
                  <a:srgbClr val="FF0000"/>
                </a:solidFill>
                <a:latin typeface="Times New Roman" pitchFamily="18" charset="0"/>
                <a:cs typeface="Times New Roman" pitchFamily="18" charset="0"/>
              </a:rPr>
              <a:t> </a:t>
            </a:r>
            <a:r>
              <a:rPr lang="el-GR" dirty="0">
                <a:latin typeface="Times New Roman" pitchFamily="18" charset="0"/>
                <a:cs typeface="Times New Roman" pitchFamily="18" charset="0"/>
              </a:rPr>
              <a:t> </a:t>
            </a:r>
            <a:r>
              <a:rPr lang="en-US" dirty="0">
                <a:latin typeface="Times New Roman" pitchFamily="18" charset="0"/>
                <a:cs typeface="Times New Roman" pitchFamily="18" charset="0"/>
              </a:rPr>
              <a:t>(</a:t>
            </a:r>
            <a:r>
              <a:rPr lang="el-GR" dirty="0">
                <a:latin typeface="Times New Roman" pitchFamily="18" charset="0"/>
                <a:cs typeface="Times New Roman" pitchFamily="18" charset="0"/>
              </a:rPr>
              <a:t>παράγωγο </a:t>
            </a:r>
            <a:r>
              <a:rPr lang="en-US" dirty="0" err="1">
                <a:latin typeface="Times New Roman" pitchFamily="18" charset="0"/>
                <a:cs typeface="Times New Roman" pitchFamily="18" charset="0"/>
              </a:rPr>
              <a:t>sulphanilamide</a:t>
            </a: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 (</a:t>
            </a:r>
            <a:r>
              <a:rPr lang="en-US" i="1" dirty="0">
                <a:latin typeface="Times New Roman" pitchFamily="18" charset="0"/>
                <a:cs typeface="Times New Roman" pitchFamily="18" charset="0"/>
              </a:rPr>
              <a:t>p</a:t>
            </a:r>
            <a:r>
              <a:rPr lang="en-US" dirty="0">
                <a:latin typeface="Times New Roman" pitchFamily="18" charset="0"/>
                <a:cs typeface="Times New Roman" pitchFamily="18" charset="0"/>
              </a:rPr>
              <a:t>-</a:t>
            </a:r>
            <a:r>
              <a:rPr lang="en-US" dirty="0" err="1">
                <a:latin typeface="Times New Roman" pitchFamily="18" charset="0"/>
                <a:cs typeface="Times New Roman" pitchFamily="18" charset="0"/>
              </a:rPr>
              <a:t>aminobenzenesulphonamide</a:t>
            </a:r>
            <a:r>
              <a:rPr lang="en-US" dirty="0">
                <a:latin typeface="Times New Roman" pitchFamily="18" charset="0"/>
                <a:cs typeface="Times New Roman" pitchFamily="18" charset="0"/>
              </a:rPr>
              <a:t>)</a:t>
            </a:r>
            <a:endParaRPr lang="el-GR" dirty="0">
              <a:latin typeface="Times New Roman" pitchFamily="18" charset="0"/>
              <a:cs typeface="Times New Roman" pitchFamily="18" charset="0"/>
            </a:endParaRPr>
          </a:p>
          <a:p>
            <a:r>
              <a:rPr lang="en-US" dirty="0" err="1"/>
              <a:t>Sulfamidochrysoïdine</a:t>
            </a:r>
            <a:endParaRPr lang="el-GR"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b="1" dirty="0" err="1">
                <a:solidFill>
                  <a:srgbClr val="0070C0"/>
                </a:solidFill>
                <a:latin typeface="Times New Roman" pitchFamily="18" charset="0"/>
                <a:cs typeface="Times New Roman" pitchFamily="18" charset="0"/>
              </a:rPr>
              <a:t>Domagk</a:t>
            </a:r>
            <a:r>
              <a:rPr lang="el-GR" sz="3600" b="1" dirty="0">
                <a:solidFill>
                  <a:srgbClr val="0070C0"/>
                </a:solidFill>
                <a:latin typeface="Times New Roman" pitchFamily="18" charset="0"/>
                <a:cs typeface="Times New Roman" pitchFamily="18" charset="0"/>
              </a:rPr>
              <a:t>, διάλεξη στην Αθήνα 1951</a:t>
            </a:r>
            <a:endParaRPr lang="el-GR" sz="3600" b="1" dirty="0">
              <a:solidFill>
                <a:srgbClr val="0070C0"/>
              </a:solidFill>
            </a:endParaRPr>
          </a:p>
        </p:txBody>
      </p:sp>
      <p:sp>
        <p:nvSpPr>
          <p:cNvPr id="3" name="2 - Θέση περιεχομένου"/>
          <p:cNvSpPr>
            <a:spLocks noGrp="1"/>
          </p:cNvSpPr>
          <p:nvPr>
            <p:ph idx="1"/>
          </p:nvPr>
        </p:nvSpPr>
        <p:spPr>
          <a:xfrm>
            <a:off x="457200" y="1600200"/>
            <a:ext cx="5626968" cy="4525963"/>
          </a:xfrm>
        </p:spPr>
        <p:txBody>
          <a:bodyPr>
            <a:normAutofit fontScale="85000" lnSpcReduction="20000"/>
          </a:bodyPr>
          <a:lstStyle/>
          <a:p>
            <a:pPr>
              <a:buNone/>
            </a:pPr>
            <a:r>
              <a:rPr lang="el-GR" dirty="0">
                <a:latin typeface="Times New Roman" pitchFamily="18" charset="0"/>
                <a:cs typeface="Times New Roman" pitchFamily="18" charset="0"/>
              </a:rPr>
              <a:t>    Ιατρική Εταιρία Αθηνών,  </a:t>
            </a:r>
            <a:r>
              <a:rPr lang="el-GR" dirty="0" err="1">
                <a:latin typeface="Times New Roman" pitchFamily="18" charset="0"/>
                <a:cs typeface="Times New Roman" pitchFamily="18" charset="0"/>
              </a:rPr>
              <a:t>θέµα</a:t>
            </a:r>
            <a:r>
              <a:rPr lang="el-GR" dirty="0">
                <a:latin typeface="Times New Roman" pitchFamily="18" charset="0"/>
                <a:cs typeface="Times New Roman" pitchFamily="18" charset="0"/>
              </a:rPr>
              <a:t> : </a:t>
            </a:r>
          </a:p>
          <a:p>
            <a:pPr>
              <a:buNone/>
            </a:pPr>
            <a:r>
              <a:rPr lang="el-GR" dirty="0">
                <a:latin typeface="Times New Roman" pitchFamily="18" charset="0"/>
                <a:cs typeface="Times New Roman" pitchFamily="18" charset="0"/>
              </a:rPr>
              <a:t>   « η </a:t>
            </a:r>
            <a:r>
              <a:rPr lang="el-GR" dirty="0" err="1">
                <a:latin typeface="Times New Roman" pitchFamily="18" charset="0"/>
                <a:cs typeface="Times New Roman" pitchFamily="18" charset="0"/>
              </a:rPr>
              <a:t>χηµειοθεραπεία</a:t>
            </a:r>
            <a:r>
              <a:rPr lang="el-GR" dirty="0">
                <a:latin typeface="Times New Roman" pitchFamily="18" charset="0"/>
                <a:cs typeface="Times New Roman" pitchFamily="18" charset="0"/>
              </a:rPr>
              <a:t> της </a:t>
            </a:r>
            <a:r>
              <a:rPr lang="el-GR" dirty="0" err="1">
                <a:latin typeface="Times New Roman" pitchFamily="18" charset="0"/>
                <a:cs typeface="Times New Roman" pitchFamily="18" charset="0"/>
              </a:rPr>
              <a:t>φυµατίωσης</a:t>
            </a:r>
            <a:r>
              <a:rPr lang="el-GR" dirty="0">
                <a:latin typeface="Times New Roman" pitchFamily="18" charset="0"/>
                <a:cs typeface="Times New Roman" pitchFamily="18" charset="0"/>
              </a:rPr>
              <a:t> µε </a:t>
            </a:r>
            <a:r>
              <a:rPr lang="el-GR" dirty="0" err="1">
                <a:latin typeface="Times New Roman" pitchFamily="18" charset="0"/>
                <a:cs typeface="Times New Roman" pitchFamily="18" charset="0"/>
              </a:rPr>
              <a:t>θειοσεµικαρβαζόνες</a:t>
            </a:r>
            <a:r>
              <a:rPr lang="el-GR" dirty="0">
                <a:latin typeface="Times New Roman" pitchFamily="18" charset="0"/>
                <a:cs typeface="Times New Roman" pitchFamily="18" charset="0"/>
              </a:rPr>
              <a:t>», περιοδικό Σωτηρία  1-1-1951</a:t>
            </a:r>
            <a:r>
              <a:rPr lang="en-US" dirty="0">
                <a:latin typeface="Times New Roman" pitchFamily="18" charset="0"/>
                <a:cs typeface="Times New Roman" pitchFamily="18" charset="0"/>
              </a:rPr>
              <a:t>,</a:t>
            </a:r>
            <a:endParaRPr lang="el-GR" dirty="0">
              <a:latin typeface="Times New Roman" pitchFamily="18" charset="0"/>
              <a:cs typeface="Times New Roman" pitchFamily="18" charset="0"/>
            </a:endParaRPr>
          </a:p>
          <a:p>
            <a:pPr>
              <a:buNone/>
            </a:pP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Conteben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Thiacetazone</a:t>
            </a:r>
            <a:r>
              <a:rPr lang="en-US" dirty="0">
                <a:latin typeface="Times New Roman" pitchFamily="18" charset="0"/>
                <a:cs typeface="Times New Roman" pitchFamily="18" charset="0"/>
              </a:rPr>
              <a:t>) –</a:t>
            </a:r>
            <a:r>
              <a:rPr lang="en-US" baseline="0" dirty="0">
                <a:latin typeface="Times New Roman" pitchFamily="18" charset="0"/>
                <a:cs typeface="Times New Roman" pitchFamily="18" charset="0"/>
              </a:rPr>
              <a:t> </a:t>
            </a:r>
            <a:r>
              <a:rPr lang="el-GR" baseline="0" dirty="0">
                <a:latin typeface="Times New Roman" pitchFamily="18" charset="0"/>
                <a:cs typeface="Times New Roman" pitchFamily="18" charset="0"/>
              </a:rPr>
              <a:t> σταμάτησε λόγω </a:t>
            </a:r>
            <a:r>
              <a:rPr lang="el-GR" dirty="0">
                <a:latin typeface="Times New Roman" pitchFamily="18" charset="0"/>
                <a:cs typeface="Times New Roman" pitchFamily="18" charset="0"/>
              </a:rPr>
              <a:t> τοξικής  δράσης και  µ</a:t>
            </a:r>
            <a:r>
              <a:rPr lang="el-GR" dirty="0" err="1">
                <a:latin typeface="Times New Roman" pitchFamily="18" charset="0"/>
                <a:cs typeface="Times New Roman" pitchFamily="18" charset="0"/>
              </a:rPr>
              <a:t>έτριων</a:t>
            </a:r>
            <a:r>
              <a:rPr lang="el-GR" dirty="0">
                <a:latin typeface="Times New Roman" pitchFamily="18" charset="0"/>
                <a:cs typeface="Times New Roman" pitchFamily="18" charset="0"/>
              </a:rPr>
              <a:t> </a:t>
            </a:r>
            <a:r>
              <a:rPr lang="el-GR" dirty="0" err="1">
                <a:latin typeface="Times New Roman" pitchFamily="18" charset="0"/>
                <a:cs typeface="Times New Roman" pitchFamily="18" charset="0"/>
              </a:rPr>
              <a:t>αποτελεσµάτων</a:t>
            </a:r>
            <a:r>
              <a:rPr lang="el-GR" dirty="0">
                <a:latin typeface="Times New Roman" pitchFamily="18" charset="0"/>
                <a:cs typeface="Times New Roman" pitchFamily="18" charset="0"/>
              </a:rPr>
              <a:t> </a:t>
            </a:r>
          </a:p>
          <a:p>
            <a:pPr>
              <a:buNone/>
            </a:pPr>
            <a:r>
              <a:rPr lang="el-GR" dirty="0">
                <a:latin typeface="Times New Roman" pitchFamily="18" charset="0"/>
                <a:cs typeface="Times New Roman" pitchFamily="18" charset="0"/>
              </a:rPr>
              <a:t>    ά</a:t>
            </a:r>
            <a:r>
              <a:rPr lang="el-GR" baseline="0" dirty="0">
                <a:latin typeface="Times New Roman" pitchFamily="18" charset="0"/>
                <a:cs typeface="Times New Roman" pitchFamily="18" charset="0"/>
              </a:rPr>
              <a:t>νοιξε το δρόμο για  </a:t>
            </a:r>
            <a:r>
              <a:rPr lang="el-GR" dirty="0" err="1">
                <a:latin typeface="Times New Roman" pitchFamily="18" charset="0"/>
                <a:cs typeface="Times New Roman" pitchFamily="18" charset="0"/>
              </a:rPr>
              <a:t>Neotoben</a:t>
            </a:r>
            <a:r>
              <a:rPr lang="el-GR" dirty="0">
                <a:latin typeface="Times New Roman" pitchFamily="18" charset="0"/>
                <a:cs typeface="Times New Roman" pitchFamily="18" charset="0"/>
              </a:rPr>
              <a:t> </a:t>
            </a:r>
            <a:r>
              <a:rPr lang="en-US" b="1" dirty="0" err="1">
                <a:solidFill>
                  <a:srgbClr val="0070C0"/>
                </a:solidFill>
              </a:rPr>
              <a:t>Isoniazid</a:t>
            </a:r>
            <a:r>
              <a:rPr lang="en-US" dirty="0">
                <a:solidFill>
                  <a:srgbClr val="0070C0"/>
                </a:solidFill>
              </a:rPr>
              <a:t> = </a:t>
            </a:r>
            <a:r>
              <a:rPr lang="en-US" b="1" dirty="0" err="1">
                <a:solidFill>
                  <a:srgbClr val="0070C0"/>
                </a:solidFill>
              </a:rPr>
              <a:t>isonicotinic</a:t>
            </a:r>
            <a:r>
              <a:rPr lang="en-US" b="1" dirty="0">
                <a:solidFill>
                  <a:srgbClr val="0070C0"/>
                </a:solidFill>
              </a:rPr>
              <a:t> acid </a:t>
            </a:r>
            <a:r>
              <a:rPr lang="en-US" b="1" dirty="0" err="1">
                <a:solidFill>
                  <a:srgbClr val="0070C0"/>
                </a:solidFill>
              </a:rPr>
              <a:t>hydrazide</a:t>
            </a:r>
            <a:r>
              <a:rPr lang="en-US" b="1" dirty="0">
                <a:solidFill>
                  <a:srgbClr val="0070C0"/>
                </a:solidFill>
              </a:rPr>
              <a:t> </a:t>
            </a:r>
            <a:r>
              <a:rPr lang="el-GR" dirty="0">
                <a:latin typeface="Times New Roman" pitchFamily="18" charset="0"/>
                <a:cs typeface="Times New Roman" pitchFamily="18" charset="0"/>
              </a:rPr>
              <a:t>(ΙΝΗ), με άριστα </a:t>
            </a:r>
            <a:r>
              <a:rPr lang="el-GR" dirty="0" err="1">
                <a:latin typeface="Times New Roman" pitchFamily="18" charset="0"/>
                <a:cs typeface="Times New Roman" pitchFamily="18" charset="0"/>
              </a:rPr>
              <a:t>αποτελέσµατα</a:t>
            </a:r>
            <a:r>
              <a:rPr lang="el-GR" dirty="0">
                <a:latin typeface="Times New Roman" pitchFamily="18" charset="0"/>
                <a:cs typeface="Times New Roman" pitchFamily="18" charset="0"/>
              </a:rPr>
              <a:t>  στη βασική θεραπεία  </a:t>
            </a:r>
            <a:r>
              <a:rPr lang="el-GR" dirty="0" err="1">
                <a:latin typeface="Times New Roman" pitchFamily="18" charset="0"/>
                <a:cs typeface="Times New Roman" pitchFamily="18" charset="0"/>
              </a:rPr>
              <a:t>φυµατίωσης</a:t>
            </a:r>
            <a:endParaRPr lang="el-GR" dirty="0">
              <a:latin typeface="Times New Roman" pitchFamily="18" charset="0"/>
              <a:cs typeface="Times New Roman" pitchFamily="18" charset="0"/>
            </a:endParaRPr>
          </a:p>
          <a:p>
            <a:endParaRPr lang="el-GR" dirty="0"/>
          </a:p>
        </p:txBody>
      </p:sp>
      <p:sp>
        <p:nvSpPr>
          <p:cNvPr id="4" name="3 - Ορθογώνιο"/>
          <p:cNvSpPr/>
          <p:nvPr/>
        </p:nvSpPr>
        <p:spPr>
          <a:xfrm>
            <a:off x="6156176" y="1916832"/>
            <a:ext cx="2520280" cy="369332"/>
          </a:xfrm>
          <a:prstGeom prst="rect">
            <a:avLst/>
          </a:prstGeom>
        </p:spPr>
        <p:txBody>
          <a:bodyPr wrap="square">
            <a:spAutoFit/>
          </a:bodyPr>
          <a:lstStyle/>
          <a:p>
            <a:endParaRPr lang="el-GR" dirty="0"/>
          </a:p>
        </p:txBody>
      </p:sp>
      <p:sp>
        <p:nvSpPr>
          <p:cNvPr id="6" name="5 - Ορθογώνιο"/>
          <p:cNvSpPr/>
          <p:nvPr/>
        </p:nvSpPr>
        <p:spPr>
          <a:xfrm>
            <a:off x="6372200" y="4509120"/>
            <a:ext cx="2304256" cy="1308050"/>
          </a:xfrm>
          <a:prstGeom prst="rect">
            <a:avLst/>
          </a:prstGeom>
        </p:spPr>
        <p:txBody>
          <a:bodyPr wrap="square">
            <a:spAutoFit/>
          </a:bodyPr>
          <a:lstStyle/>
          <a:p>
            <a:r>
              <a:rPr lang="el-GR" b="1" dirty="0">
                <a:latin typeface="Times New Roman" pitchFamily="18" charset="0"/>
                <a:cs typeface="Times New Roman" pitchFamily="18" charset="0"/>
              </a:rPr>
              <a:t>           </a:t>
            </a:r>
            <a:r>
              <a:rPr lang="el-GR" sz="2800" b="1" dirty="0">
                <a:latin typeface="Times New Roman" pitchFamily="18" charset="0"/>
                <a:cs typeface="Times New Roman" pitchFamily="18" charset="0"/>
              </a:rPr>
              <a:t>ΙΝΗ</a:t>
            </a:r>
          </a:p>
          <a:p>
            <a:r>
              <a:rPr lang="en-US" dirty="0">
                <a:latin typeface="Times New Roman" pitchFamily="18" charset="0"/>
                <a:cs typeface="Times New Roman" pitchFamily="18" charset="0"/>
              </a:rPr>
              <a:t> </a:t>
            </a:r>
            <a:r>
              <a:rPr lang="en-US" sz="1100" i="1" dirty="0">
                <a:latin typeface="Times New Roman" pitchFamily="18" charset="0"/>
                <a:cs typeface="Times New Roman" pitchFamily="18" charset="0"/>
              </a:rPr>
              <a:t>By </a:t>
            </a:r>
            <a:r>
              <a:rPr lang="en-US" sz="1100" i="1" dirty="0" err="1">
                <a:latin typeface="Times New Roman" pitchFamily="18" charset="0"/>
                <a:cs typeface="Times New Roman" pitchFamily="18" charset="0"/>
              </a:rPr>
              <a:t>Fvasconcellos</a:t>
            </a:r>
            <a:r>
              <a:rPr lang="en-US" sz="1100" i="1" dirty="0">
                <a:latin typeface="Times New Roman" pitchFamily="18" charset="0"/>
                <a:cs typeface="Times New Roman" pitchFamily="18" charset="0"/>
              </a:rPr>
              <a:t> - Own work, Public Domain, https://commons.wikimedia.org/w/index.php?curid=2781328</a:t>
            </a:r>
            <a:endParaRPr lang="el-GR" sz="1100" i="1" dirty="0"/>
          </a:p>
        </p:txBody>
      </p:sp>
      <p:pic>
        <p:nvPicPr>
          <p:cNvPr id="53250" name="Picture 2" descr="Isoniazid skeletal.svg"/>
          <p:cNvPicPr>
            <a:picLocks noChangeAspect="1" noChangeArrowheads="1"/>
          </p:cNvPicPr>
          <p:nvPr/>
        </p:nvPicPr>
        <p:blipFill>
          <a:blip r:embed="rId2" cstate="print"/>
          <a:srcRect/>
          <a:stretch>
            <a:fillRect/>
          </a:stretch>
        </p:blipFill>
        <p:spPr bwMode="auto">
          <a:xfrm>
            <a:off x="6300192" y="1484784"/>
            <a:ext cx="2376264" cy="2952328"/>
          </a:xfrm>
          <a:prstGeom prst="rect">
            <a:avLst/>
          </a:prstGeom>
          <a:noFill/>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282154"/>
          </a:xfrm>
        </p:spPr>
        <p:txBody>
          <a:bodyPr>
            <a:normAutofit/>
          </a:bodyPr>
          <a:lstStyle/>
          <a:p>
            <a:r>
              <a:rPr lang="el-GR" sz="3200" b="1" dirty="0">
                <a:solidFill>
                  <a:srgbClr val="FF0000"/>
                </a:solidFill>
                <a:latin typeface="Times New Roman" pitchFamily="18" charset="0"/>
                <a:cs typeface="Times New Roman" pitchFamily="18" charset="0"/>
              </a:rPr>
              <a:t>Απολύμανση  </a:t>
            </a:r>
            <a:r>
              <a:rPr lang="en-US" sz="3200" b="1" dirty="0">
                <a:solidFill>
                  <a:srgbClr val="FF0000"/>
                </a:solidFill>
                <a:latin typeface="Times New Roman" pitchFamily="18" charset="0"/>
                <a:cs typeface="Times New Roman" pitchFamily="18" charset="0"/>
              </a:rPr>
              <a:t>decontamination, disinfection</a:t>
            </a:r>
            <a:br>
              <a:rPr lang="el-GR" sz="3200" b="1" dirty="0">
                <a:solidFill>
                  <a:srgbClr val="FF0000"/>
                </a:solidFill>
                <a:latin typeface="Times New Roman" pitchFamily="18" charset="0"/>
                <a:cs typeface="Times New Roman" pitchFamily="18" charset="0"/>
              </a:rPr>
            </a:br>
            <a:r>
              <a:rPr lang="en-US" sz="3200" b="1" dirty="0">
                <a:solidFill>
                  <a:srgbClr val="FF0000"/>
                </a:solidFill>
              </a:rPr>
              <a:t> </a:t>
            </a:r>
            <a:r>
              <a:rPr lang="el-GR" sz="3600" b="1" dirty="0">
                <a:solidFill>
                  <a:srgbClr val="FF0000"/>
                </a:solidFill>
                <a:latin typeface="Times New Roman" pitchFamily="18" charset="0"/>
                <a:cs typeface="Times New Roman" pitchFamily="18" charset="0"/>
              </a:rPr>
              <a:t>Αποστείρωση</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sterilisation</a:t>
            </a:r>
            <a:endParaRPr lang="el-GR" sz="3600" b="1" dirty="0">
              <a:solidFill>
                <a:srgbClr val="FF0000"/>
              </a:solidFill>
              <a:latin typeface="Times New Roman" pitchFamily="18" charset="0"/>
              <a:cs typeface="Times New Roman" pitchFamily="18" charset="0"/>
            </a:endParaRPr>
          </a:p>
        </p:txBody>
      </p:sp>
      <p:sp>
        <p:nvSpPr>
          <p:cNvPr id="3" name="2 - Θέση περιεχομένου"/>
          <p:cNvSpPr>
            <a:spLocks noGrp="1"/>
          </p:cNvSpPr>
          <p:nvPr>
            <p:ph idx="1"/>
          </p:nvPr>
        </p:nvSpPr>
        <p:spPr>
          <a:xfrm>
            <a:off x="457200" y="1772816"/>
            <a:ext cx="8229600" cy="4353347"/>
          </a:xfrm>
        </p:spPr>
        <p:txBody>
          <a:bodyPr>
            <a:normAutofit fontScale="85000" lnSpcReduction="10000"/>
          </a:bodyPr>
          <a:lstStyle/>
          <a:p>
            <a:pPr>
              <a:buNone/>
            </a:pPr>
            <a:r>
              <a:rPr lang="en-US" sz="2800" b="1" dirty="0"/>
              <a:t>      Decontamination</a:t>
            </a:r>
            <a:r>
              <a:rPr lang="en-US" sz="2800" dirty="0"/>
              <a:t> </a:t>
            </a:r>
            <a:r>
              <a:rPr lang="el-GR" sz="2800" dirty="0"/>
              <a:t>:συνδυασμός φυσικής απομάκρυνσης  και   διαδικασιών καταστροφής μικροοργανισμών σε βαθμό ώστε να  μην πυροδοτούν λοίμωξη  -   πρακτικά  καταστροφή</a:t>
            </a:r>
            <a:r>
              <a:rPr lang="en-US" sz="2800" dirty="0"/>
              <a:t> </a:t>
            </a:r>
            <a:r>
              <a:rPr lang="el-GR" sz="2800" dirty="0"/>
              <a:t> ή αδρανοποίηση πολλών ή όλων των μικροβίων, </a:t>
            </a:r>
            <a:r>
              <a:rPr lang="el-GR" sz="2800" dirty="0">
                <a:solidFill>
                  <a:srgbClr val="FF0000"/>
                </a:solidFill>
              </a:rPr>
              <a:t>πλην σπόρων</a:t>
            </a:r>
            <a:endParaRPr lang="en-US" sz="2800" dirty="0">
              <a:solidFill>
                <a:srgbClr val="FF0000"/>
              </a:solidFill>
            </a:endParaRPr>
          </a:p>
          <a:p>
            <a:pPr>
              <a:buNone/>
            </a:pPr>
            <a:endParaRPr lang="en-US" sz="2000" b="1" dirty="0">
              <a:latin typeface="Times New Roman" pitchFamily="18" charset="0"/>
              <a:cs typeface="Times New Roman" pitchFamily="18" charset="0"/>
            </a:endParaRPr>
          </a:p>
          <a:p>
            <a:pPr>
              <a:buNone/>
            </a:pPr>
            <a:r>
              <a:rPr lang="en-US" sz="2000" b="1" dirty="0">
                <a:latin typeface="Times New Roman" pitchFamily="18" charset="0"/>
                <a:cs typeface="Times New Roman" pitchFamily="18" charset="0"/>
              </a:rPr>
              <a:t>       </a:t>
            </a:r>
            <a:r>
              <a:rPr lang="el-GR" sz="2800" b="1" dirty="0">
                <a:solidFill>
                  <a:srgbClr val="FF0000"/>
                </a:solidFill>
                <a:latin typeface="Times New Roman" pitchFamily="18" charset="0"/>
                <a:cs typeface="Times New Roman" pitchFamily="18" charset="0"/>
              </a:rPr>
              <a:t>ΕΠΙΠΕΔΑ  ΑΠΟΛΥΜΑΝΣΗΣ</a:t>
            </a:r>
            <a:endParaRPr lang="en-US" sz="2800" b="1" dirty="0">
              <a:solidFill>
                <a:srgbClr val="FF0000"/>
              </a:solidFill>
              <a:latin typeface="Times New Roman" pitchFamily="18" charset="0"/>
              <a:cs typeface="Times New Roman" pitchFamily="18" charset="0"/>
            </a:endParaRPr>
          </a:p>
          <a:p>
            <a:pPr>
              <a:buNone/>
            </a:pPr>
            <a:r>
              <a:rPr lang="en-US" sz="2800" b="1" dirty="0"/>
              <a:t>      Disinfection</a:t>
            </a:r>
            <a:r>
              <a:rPr lang="en-US" sz="2800" dirty="0"/>
              <a:t>  </a:t>
            </a:r>
            <a:r>
              <a:rPr lang="el-GR" sz="2800" dirty="0"/>
              <a:t>επιφανειών  / εξοπλισμού : μείωση  αριθμού βακτηρίων, ιών, μυκήτων σε επιθυμητή συγκέντρωση  </a:t>
            </a:r>
            <a:r>
              <a:rPr lang="en-US" sz="2800" dirty="0"/>
              <a:t> </a:t>
            </a:r>
            <a:r>
              <a:rPr lang="en-US" sz="2800" dirty="0">
                <a:hlinkClick r:id="rId2"/>
              </a:rPr>
              <a:t> </a:t>
            </a:r>
            <a:endParaRPr lang="el-GR" sz="2800" dirty="0"/>
          </a:p>
          <a:p>
            <a:pPr>
              <a:buNone/>
            </a:pPr>
            <a:r>
              <a:rPr lang="en-US" sz="2800" b="1" dirty="0"/>
              <a:t>      Sterilization</a:t>
            </a:r>
            <a:r>
              <a:rPr lang="el-GR" sz="2800" dirty="0"/>
              <a:t>: </a:t>
            </a:r>
            <a:r>
              <a:rPr lang="en-US" sz="2800" dirty="0"/>
              <a:t> </a:t>
            </a:r>
            <a:r>
              <a:rPr lang="el-GR" sz="2800" dirty="0"/>
              <a:t> όρος </a:t>
            </a:r>
            <a:r>
              <a:rPr lang="el-GR" sz="2800" dirty="0">
                <a:solidFill>
                  <a:srgbClr val="FF0000"/>
                </a:solidFill>
              </a:rPr>
              <a:t>απόλυτος</a:t>
            </a:r>
            <a:r>
              <a:rPr lang="el-GR" sz="2800" dirty="0"/>
              <a:t> -παντελής </a:t>
            </a:r>
            <a:r>
              <a:rPr lang="el-GR" sz="2800" dirty="0">
                <a:solidFill>
                  <a:srgbClr val="FF0000"/>
                </a:solidFill>
              </a:rPr>
              <a:t>εξάλειψη όλων </a:t>
            </a:r>
            <a:r>
              <a:rPr lang="el-GR" sz="2800" dirty="0"/>
              <a:t>των μικροοργανισμών  συμπεριλαμβανομένων </a:t>
            </a:r>
            <a:r>
              <a:rPr lang="el-GR" sz="2800" dirty="0">
                <a:solidFill>
                  <a:srgbClr val="FF0000"/>
                </a:solidFill>
              </a:rPr>
              <a:t>και</a:t>
            </a:r>
            <a:r>
              <a:rPr lang="el-GR" sz="2800" dirty="0"/>
              <a:t> των </a:t>
            </a:r>
            <a:r>
              <a:rPr lang="el-GR" sz="2800" dirty="0">
                <a:solidFill>
                  <a:srgbClr val="FF0000"/>
                </a:solidFill>
              </a:rPr>
              <a:t>σπόρων</a:t>
            </a:r>
          </a:p>
          <a:p>
            <a:pPr>
              <a:buNone/>
            </a:pPr>
            <a:r>
              <a:rPr lang="en-US" dirty="0"/>
              <a:t>     </a:t>
            </a:r>
            <a:r>
              <a:rPr lang="en-US" sz="2800" b="1" dirty="0"/>
              <a:t>Antisepsis</a:t>
            </a:r>
            <a:r>
              <a:rPr lang="el-GR" sz="2800" b="1" dirty="0"/>
              <a:t> :  </a:t>
            </a:r>
            <a:r>
              <a:rPr lang="el-GR" sz="2800" dirty="0"/>
              <a:t>απολύμανση  </a:t>
            </a:r>
            <a:r>
              <a:rPr lang="el-GR" sz="2800" dirty="0">
                <a:solidFill>
                  <a:srgbClr val="FF0000"/>
                </a:solidFill>
              </a:rPr>
              <a:t>σε ιστούς με μη τοξικά μέσα</a:t>
            </a:r>
            <a:endParaRPr lang="en-US" sz="2800" dirty="0">
              <a:solidFill>
                <a:srgbClr val="FF0000"/>
              </a:solidFill>
            </a:endParaRPr>
          </a:p>
          <a:p>
            <a:endParaRPr lang="el-GR"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1560" y="332656"/>
            <a:ext cx="4330824" cy="1800200"/>
          </a:xfrm>
        </p:spPr>
        <p:txBody>
          <a:bodyPr>
            <a:normAutofit fontScale="90000"/>
          </a:bodyPr>
          <a:lstStyle/>
          <a:p>
            <a:r>
              <a:rPr lang="el-GR" b="1" dirty="0">
                <a:solidFill>
                  <a:srgbClr val="FF0000"/>
                </a:solidFill>
              </a:rPr>
              <a:t>Αποστείρωση</a:t>
            </a:r>
            <a:r>
              <a:rPr lang="el-GR" dirty="0"/>
              <a:t> </a:t>
            </a:r>
            <a:r>
              <a:rPr lang="el-GR" sz="2200" dirty="0"/>
              <a:t>καταστροφή </a:t>
            </a:r>
            <a:r>
              <a:rPr lang="el-GR" sz="2200" b="1" dirty="0">
                <a:solidFill>
                  <a:srgbClr val="FF0000"/>
                </a:solidFill>
              </a:rPr>
              <a:t>όλων</a:t>
            </a:r>
            <a:r>
              <a:rPr lang="el-GR" sz="2200" dirty="0">
                <a:solidFill>
                  <a:srgbClr val="FF0000"/>
                </a:solidFill>
              </a:rPr>
              <a:t> </a:t>
            </a:r>
            <a:r>
              <a:rPr lang="el-GR" sz="2200" dirty="0"/>
              <a:t>των μικροοργανισμών  και  σπόρων  σε  </a:t>
            </a:r>
            <a:r>
              <a:rPr lang="el-GR" sz="2200" dirty="0" err="1"/>
              <a:t>ενδοσωματικές</a:t>
            </a:r>
            <a:r>
              <a:rPr lang="el-GR" sz="2200" dirty="0"/>
              <a:t>  και ενδοδερμικές  επεμβάσεις   </a:t>
            </a:r>
            <a:br>
              <a:rPr lang="el-GR" sz="2200" dirty="0"/>
            </a:br>
            <a:endParaRPr lang="el-GR" sz="2200" dirty="0"/>
          </a:p>
        </p:txBody>
      </p:sp>
      <p:sp>
        <p:nvSpPr>
          <p:cNvPr id="3" name="2 - Θέση περιεχομένου"/>
          <p:cNvSpPr>
            <a:spLocks noGrp="1"/>
          </p:cNvSpPr>
          <p:nvPr>
            <p:ph idx="1"/>
          </p:nvPr>
        </p:nvSpPr>
        <p:spPr>
          <a:xfrm>
            <a:off x="467544" y="2348880"/>
            <a:ext cx="8219256" cy="3849291"/>
          </a:xfrm>
        </p:spPr>
        <p:txBody>
          <a:bodyPr>
            <a:normAutofit fontScale="92500" lnSpcReduction="20000"/>
          </a:bodyPr>
          <a:lstStyle/>
          <a:p>
            <a:pPr marL="0" indent="0">
              <a:lnSpc>
                <a:spcPct val="80000"/>
              </a:lnSpc>
              <a:buNone/>
              <a:defRPr/>
            </a:pPr>
            <a:r>
              <a:rPr lang="el-GR" dirty="0"/>
              <a:t> </a:t>
            </a:r>
            <a:r>
              <a:rPr lang="en-US" dirty="0"/>
              <a:t>   </a:t>
            </a:r>
            <a:r>
              <a:rPr lang="el-GR" dirty="0"/>
              <a:t>1.Υψηλή θερμοκρασία / πίεση (</a:t>
            </a:r>
            <a:r>
              <a:rPr lang="el-GR" dirty="0" err="1"/>
              <a:t>αυτόκαυστο</a:t>
            </a:r>
            <a:r>
              <a:rPr lang="el-GR" b="1" dirty="0">
                <a:latin typeface="Times New Roman" pitchFamily="18" charset="0"/>
                <a:cs typeface="Times New Roman" pitchFamily="18" charset="0"/>
              </a:rPr>
              <a:t>)</a:t>
            </a:r>
            <a:endParaRPr lang="el-GR" sz="2600" dirty="0">
              <a:latin typeface="Times New Roman" pitchFamily="18" charset="0"/>
              <a:cs typeface="Times New Roman" pitchFamily="18" charset="0"/>
            </a:endParaRPr>
          </a:p>
          <a:p>
            <a:r>
              <a:rPr lang="el-GR" dirty="0"/>
              <a:t>2. Χημικά μέσα</a:t>
            </a:r>
          </a:p>
          <a:p>
            <a:r>
              <a:rPr lang="el-GR" dirty="0"/>
              <a:t>3. Ακτινοβολία</a:t>
            </a:r>
          </a:p>
          <a:p>
            <a:r>
              <a:rPr lang="en-US" b="1" dirty="0"/>
              <a:t>Medical Sterilization</a:t>
            </a:r>
            <a:r>
              <a:rPr lang="el-GR" b="1" dirty="0"/>
              <a:t> </a:t>
            </a:r>
            <a:r>
              <a:rPr lang="el-GR" dirty="0"/>
              <a:t>:Μέχρι το δεύτερο μισό του 19 ου αιώνα , χειρουργικοί  ασθενείς, ακόμη και των πιο απλών επεμβάσεων, διέτρεχαν πολύ υψηλό κίνδυνο λοιμώξεων  και θανάτου– ο χώρος , τα χέρια των χειρουργών , τα χειρουργικά εργαλεία έβριθαν μικροβίων </a:t>
            </a:r>
            <a:endParaRPr lang="en-US" dirty="0"/>
          </a:p>
          <a:p>
            <a:endParaRPr lang="el-GR" dirty="0"/>
          </a:p>
        </p:txBody>
      </p:sp>
      <p:pic>
        <p:nvPicPr>
          <p:cNvPr id="4" name="Picture 6" descr="Sterile Surgical Systems"/>
          <p:cNvPicPr>
            <a:picLocks noChangeAspect="1" noChangeArrowheads="1"/>
          </p:cNvPicPr>
          <p:nvPr/>
        </p:nvPicPr>
        <p:blipFill>
          <a:blip r:embed="rId2" cstate="print"/>
          <a:srcRect/>
          <a:stretch>
            <a:fillRect/>
          </a:stretch>
        </p:blipFill>
        <p:spPr bwMode="auto">
          <a:xfrm>
            <a:off x="5292080" y="332656"/>
            <a:ext cx="3456384" cy="1872208"/>
          </a:xfrm>
          <a:prstGeom prst="rect">
            <a:avLst/>
          </a:prstGeom>
          <a:noFill/>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88640"/>
            <a:ext cx="8229600" cy="1080120"/>
          </a:xfrm>
        </p:spPr>
        <p:txBody>
          <a:bodyPr>
            <a:noAutofit/>
          </a:bodyPr>
          <a:lstStyle/>
          <a:p>
            <a:r>
              <a:rPr lang="el-GR" sz="2400" b="1" dirty="0">
                <a:solidFill>
                  <a:srgbClr val="FF0000"/>
                </a:solidFill>
              </a:rPr>
              <a:t>Φυσικός καθαρισμός</a:t>
            </a:r>
            <a:br>
              <a:rPr lang="el-GR" sz="2400" b="1" dirty="0">
                <a:solidFill>
                  <a:srgbClr val="FF0000"/>
                </a:solidFill>
              </a:rPr>
            </a:br>
            <a:r>
              <a:rPr lang="el-GR" sz="2400" b="1" dirty="0">
                <a:solidFill>
                  <a:srgbClr val="FF0000"/>
                </a:solidFill>
              </a:rPr>
              <a:t> προϋπόθεση για  αποτελεσματική απολύμανση </a:t>
            </a:r>
          </a:p>
        </p:txBody>
      </p:sp>
      <p:sp>
        <p:nvSpPr>
          <p:cNvPr id="3" name="2 - Θέση περιεχομένου"/>
          <p:cNvSpPr>
            <a:spLocks noGrp="1"/>
          </p:cNvSpPr>
          <p:nvPr>
            <p:ph idx="1"/>
          </p:nvPr>
        </p:nvSpPr>
        <p:spPr>
          <a:xfrm>
            <a:off x="457200" y="908720"/>
            <a:ext cx="8229600" cy="5217443"/>
          </a:xfrm>
        </p:spPr>
        <p:txBody>
          <a:bodyPr>
            <a:normAutofit/>
          </a:bodyPr>
          <a:lstStyle/>
          <a:p>
            <a:pPr fontAlgn="base"/>
            <a:endParaRPr lang="el-GR" sz="2400" dirty="0"/>
          </a:p>
          <a:p>
            <a:pPr fontAlgn="base"/>
            <a:r>
              <a:rPr lang="el-GR" sz="2400" dirty="0"/>
              <a:t> </a:t>
            </a:r>
            <a:r>
              <a:rPr lang="el-GR" sz="2400" b="1" dirty="0"/>
              <a:t>Απορρυπαντικό υγρό ή σκόνη </a:t>
            </a:r>
            <a:r>
              <a:rPr lang="el-GR" sz="2400" dirty="0"/>
              <a:t>σε θερμό νερό </a:t>
            </a:r>
            <a:r>
              <a:rPr lang="en-US" sz="2400" dirty="0"/>
              <a:t> -</a:t>
            </a:r>
            <a:r>
              <a:rPr lang="el-GR" sz="2400" dirty="0"/>
              <a:t>είναι </a:t>
            </a:r>
            <a:r>
              <a:rPr lang="en-US" sz="2400" dirty="0"/>
              <a:t> </a:t>
            </a:r>
            <a:r>
              <a:rPr lang="el-GR" sz="2400" dirty="0"/>
              <a:t>καθαριστικό - όχι απολυμαντικό</a:t>
            </a:r>
            <a:endParaRPr lang="el-GR" sz="2200" dirty="0"/>
          </a:p>
          <a:p>
            <a:pPr fontAlgn="base"/>
            <a:r>
              <a:rPr lang="el-GR" sz="2200" dirty="0"/>
              <a:t>Φυσική απομάκρυνση  ρύπανσης  και κάποιων μικροβίων </a:t>
            </a:r>
            <a:endParaRPr lang="el-GR" sz="2200" b="1" dirty="0"/>
          </a:p>
          <a:p>
            <a:pPr fontAlgn="base"/>
            <a:r>
              <a:rPr lang="el-GR" sz="2200" dirty="0">
                <a:solidFill>
                  <a:srgbClr val="FF0000"/>
                </a:solidFill>
              </a:rPr>
              <a:t>Επιτυχής απολύμανση</a:t>
            </a:r>
            <a:r>
              <a:rPr lang="en-US" sz="2200" dirty="0">
                <a:solidFill>
                  <a:srgbClr val="FF0000"/>
                </a:solidFill>
              </a:rPr>
              <a:t> </a:t>
            </a:r>
            <a:r>
              <a:rPr lang="el-GR" sz="2200" dirty="0">
                <a:solidFill>
                  <a:srgbClr val="FF0000"/>
                </a:solidFill>
              </a:rPr>
              <a:t>: εξαρτάται πολύ από  αρχικό  αριθμό  παρόντων εξ αρχής </a:t>
            </a:r>
            <a:r>
              <a:rPr lang="el-GR" sz="2000" dirty="0">
                <a:solidFill>
                  <a:srgbClr val="FF0000"/>
                </a:solidFill>
              </a:rPr>
              <a:t>μικροοργανισμών </a:t>
            </a:r>
            <a:r>
              <a:rPr lang="el-GR" sz="2400" dirty="0">
                <a:solidFill>
                  <a:srgbClr val="FF0000"/>
                </a:solidFill>
              </a:rPr>
              <a:t> </a:t>
            </a:r>
            <a:endParaRPr lang="el-GR" sz="2200" dirty="0">
              <a:solidFill>
                <a:srgbClr val="FF0000"/>
              </a:solidFill>
            </a:endParaRPr>
          </a:p>
          <a:p>
            <a:pPr fontAlgn="base"/>
            <a:r>
              <a:rPr lang="el-GR" sz="2200" b="1" dirty="0"/>
              <a:t>Σημαντικό βήμα </a:t>
            </a:r>
            <a:r>
              <a:rPr lang="el-GR" sz="2200" dirty="0"/>
              <a:t>: </a:t>
            </a:r>
            <a:r>
              <a:rPr lang="el-GR" sz="2200" dirty="0">
                <a:solidFill>
                  <a:srgbClr val="FF0000"/>
                </a:solidFill>
              </a:rPr>
              <a:t>εκτενής  καθαριότητα </a:t>
            </a:r>
            <a:r>
              <a:rPr lang="el-GR" sz="2200" dirty="0"/>
              <a:t>επιφανειών και εξοπλισμού με απορρυπαντικό και θερμό νερό, πριν  εφαρμογή απολύμανσης ή αποστείρωσης με σκοπό :</a:t>
            </a:r>
          </a:p>
          <a:p>
            <a:pPr fontAlgn="base"/>
            <a:r>
              <a:rPr lang="el-GR" sz="2200" b="1" dirty="0"/>
              <a:t>Την </a:t>
            </a:r>
            <a:r>
              <a:rPr lang="el-GR" sz="2200" b="1" dirty="0">
                <a:solidFill>
                  <a:srgbClr val="FF0000"/>
                </a:solidFill>
              </a:rPr>
              <a:t>μείωση του οργανικού φορτίου </a:t>
            </a:r>
            <a:r>
              <a:rPr lang="el-GR" sz="2200" dirty="0"/>
              <a:t>(αίμα, υγρά σώματος και άλλες οργανικές ύλες)  </a:t>
            </a:r>
            <a:r>
              <a:rPr lang="el-GR" sz="2000" dirty="0"/>
              <a:t>και επακόλουθα της δυνητικής  προστατευτικής δράσης  του στους μικροοργανισμούς ( π.χ.  χλωρίνη και άλλα χημικά  μέσα απολύμανσης : ευαίσθητα στην μείωση δραστικότητας ή αδρανοποίησής  τους από οργανική ρύπανση)</a:t>
            </a:r>
            <a:endParaRPr lang="el-GR" sz="2200" dirty="0"/>
          </a:p>
          <a:p>
            <a:pPr fontAlgn="base"/>
            <a:endParaRPr lang="el-GR" sz="2200" dirty="0"/>
          </a:p>
          <a:p>
            <a:pPr fontAlgn="base"/>
            <a:endParaRPr lang="el-GR" sz="2200"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06090"/>
          </a:xfrm>
        </p:spPr>
        <p:txBody>
          <a:bodyPr>
            <a:normAutofit/>
          </a:bodyPr>
          <a:lstStyle/>
          <a:p>
            <a:r>
              <a:rPr lang="el-GR" sz="2000" b="1" dirty="0">
                <a:solidFill>
                  <a:srgbClr val="FF0000"/>
                </a:solidFill>
              </a:rPr>
              <a:t>Θερμικές Μέθοδοι Αποστείρωσης </a:t>
            </a:r>
            <a:r>
              <a:rPr lang="el-GR" sz="2000" dirty="0"/>
              <a:t>αρχαιότερος -οικονομικότερος τρόπος  αποστείρωσης εργαλείων, εξοπλισμού, τροφής</a:t>
            </a:r>
            <a:endParaRPr lang="el-GR" sz="2000" b="1" dirty="0">
              <a:solidFill>
                <a:srgbClr val="FF0000"/>
              </a:solidFill>
            </a:endParaRPr>
          </a:p>
        </p:txBody>
      </p:sp>
      <p:sp>
        <p:nvSpPr>
          <p:cNvPr id="3" name="2 - Θέση περιεχομένου"/>
          <p:cNvSpPr>
            <a:spLocks noGrp="1"/>
          </p:cNvSpPr>
          <p:nvPr>
            <p:ph idx="1"/>
          </p:nvPr>
        </p:nvSpPr>
        <p:spPr>
          <a:xfrm>
            <a:off x="457200" y="1052736"/>
            <a:ext cx="8229600" cy="5256584"/>
          </a:xfrm>
        </p:spPr>
        <p:txBody>
          <a:bodyPr>
            <a:normAutofit fontScale="25000" lnSpcReduction="20000"/>
          </a:bodyPr>
          <a:lstStyle/>
          <a:p>
            <a:r>
              <a:rPr lang="el-GR" sz="6200" dirty="0">
                <a:solidFill>
                  <a:srgbClr val="FF0000"/>
                </a:solidFill>
              </a:rPr>
              <a:t> </a:t>
            </a:r>
            <a:r>
              <a:rPr lang="el-GR" sz="8000" b="1" dirty="0">
                <a:solidFill>
                  <a:srgbClr val="FF0000"/>
                </a:solidFill>
              </a:rPr>
              <a:t>Ξηρή Θερμότητα</a:t>
            </a:r>
            <a:endParaRPr lang="en-US" sz="8000" b="1" dirty="0">
              <a:solidFill>
                <a:srgbClr val="FF0000"/>
              </a:solidFill>
            </a:endParaRPr>
          </a:p>
          <a:p>
            <a:pPr fontAlgn="base">
              <a:buNone/>
            </a:pPr>
            <a:r>
              <a:rPr lang="el-GR" sz="8000" dirty="0"/>
              <a:t>       </a:t>
            </a:r>
            <a:r>
              <a:rPr lang="en-US" sz="8000" dirty="0"/>
              <a:t>160 </a:t>
            </a:r>
            <a:r>
              <a:rPr lang="el-GR" sz="8000" dirty="0"/>
              <a:t>-</a:t>
            </a:r>
            <a:r>
              <a:rPr lang="en-US" sz="8000" dirty="0"/>
              <a:t>170° C</a:t>
            </a:r>
            <a:r>
              <a:rPr lang="el-GR" sz="8000" dirty="0"/>
              <a:t>/</a:t>
            </a:r>
            <a:r>
              <a:rPr lang="en-US" sz="8000" dirty="0"/>
              <a:t> 120 min;</a:t>
            </a:r>
            <a:r>
              <a:rPr lang="el-GR" sz="8000" dirty="0"/>
              <a:t> </a:t>
            </a:r>
            <a:r>
              <a:rPr lang="en-US" sz="8000" dirty="0"/>
              <a:t>170</a:t>
            </a:r>
            <a:r>
              <a:rPr lang="el-GR" sz="8000" dirty="0"/>
              <a:t> -</a:t>
            </a:r>
            <a:r>
              <a:rPr lang="en-US" sz="8000" dirty="0"/>
              <a:t>180° C</a:t>
            </a:r>
            <a:r>
              <a:rPr lang="el-GR" sz="8000" dirty="0"/>
              <a:t>/</a:t>
            </a:r>
            <a:r>
              <a:rPr lang="en-US" sz="8000" dirty="0"/>
              <a:t> 60 min;</a:t>
            </a:r>
            <a:r>
              <a:rPr lang="el-GR" sz="8000" dirty="0"/>
              <a:t> </a:t>
            </a:r>
            <a:r>
              <a:rPr lang="en-US" sz="8000" dirty="0"/>
              <a:t>180</a:t>
            </a:r>
            <a:r>
              <a:rPr lang="el-GR" sz="8000" dirty="0"/>
              <a:t> - </a:t>
            </a:r>
            <a:r>
              <a:rPr lang="en-US" sz="8000" dirty="0"/>
              <a:t>190° C  30 min</a:t>
            </a:r>
          </a:p>
          <a:p>
            <a:r>
              <a:rPr lang="el-GR" sz="8000" b="1" dirty="0">
                <a:solidFill>
                  <a:srgbClr val="FF0000"/>
                </a:solidFill>
              </a:rPr>
              <a:t>Αποστείρωση ατμού </a:t>
            </a:r>
            <a:r>
              <a:rPr lang="en-US" sz="8000" b="1" dirty="0">
                <a:solidFill>
                  <a:srgbClr val="FF0000"/>
                </a:solidFill>
              </a:rPr>
              <a:t>(</a:t>
            </a:r>
            <a:r>
              <a:rPr lang="el-GR" sz="8000" b="1" dirty="0" err="1">
                <a:solidFill>
                  <a:srgbClr val="FF0000"/>
                </a:solidFill>
              </a:rPr>
              <a:t>αυτόκαυστο</a:t>
            </a:r>
            <a:r>
              <a:rPr lang="el-GR" sz="8000" b="1" dirty="0">
                <a:solidFill>
                  <a:srgbClr val="FF0000"/>
                </a:solidFill>
              </a:rPr>
              <a:t>) </a:t>
            </a:r>
            <a:r>
              <a:rPr lang="el-GR" sz="8000" dirty="0"/>
              <a:t> </a:t>
            </a:r>
            <a:r>
              <a:rPr lang="en-US" sz="8000" b="1" dirty="0">
                <a:solidFill>
                  <a:srgbClr val="FF0000"/>
                </a:solidFill>
                <a:latin typeface="Times New Roman" pitchFamily="18" charset="0"/>
                <a:cs typeface="Times New Roman" pitchFamily="18" charset="0"/>
              </a:rPr>
              <a:t>Charles </a:t>
            </a:r>
            <a:r>
              <a:rPr lang="en-US" sz="8000" b="1" dirty="0" err="1">
                <a:solidFill>
                  <a:srgbClr val="FF0000"/>
                </a:solidFill>
                <a:latin typeface="Times New Roman" pitchFamily="18" charset="0"/>
                <a:cs typeface="Times New Roman" pitchFamily="18" charset="0"/>
              </a:rPr>
              <a:t>Chamberland</a:t>
            </a:r>
            <a:r>
              <a:rPr lang="el-GR" sz="8000" b="1" dirty="0">
                <a:solidFill>
                  <a:srgbClr val="FF0000"/>
                </a:solidFill>
                <a:latin typeface="Times New Roman" pitchFamily="18" charset="0"/>
                <a:cs typeface="Times New Roman" pitchFamily="18" charset="0"/>
              </a:rPr>
              <a:t> </a:t>
            </a:r>
            <a:r>
              <a:rPr lang="en-US" sz="8000" b="1" dirty="0">
                <a:solidFill>
                  <a:srgbClr val="FF0000"/>
                </a:solidFill>
                <a:latin typeface="Times New Roman" pitchFamily="18" charset="0"/>
                <a:cs typeface="Times New Roman" pitchFamily="18" charset="0"/>
              </a:rPr>
              <a:t>1879</a:t>
            </a:r>
            <a:r>
              <a:rPr lang="el-GR" sz="8000" b="1" dirty="0">
                <a:solidFill>
                  <a:srgbClr val="FF0000"/>
                </a:solidFill>
                <a:latin typeface="Times New Roman" pitchFamily="18" charset="0"/>
                <a:cs typeface="Times New Roman" pitchFamily="18" charset="0"/>
              </a:rPr>
              <a:t>)</a:t>
            </a:r>
            <a:endParaRPr lang="en-US" sz="8000" b="1" dirty="0">
              <a:solidFill>
                <a:srgbClr val="FF0000"/>
              </a:solidFill>
            </a:endParaRPr>
          </a:p>
          <a:p>
            <a:pPr fontAlgn="base">
              <a:buNone/>
            </a:pPr>
            <a:r>
              <a:rPr lang="el-GR" sz="8000" dirty="0"/>
              <a:t>      σε θάλαμο πίεσης , </a:t>
            </a:r>
            <a:r>
              <a:rPr lang="en-US" sz="8000" dirty="0"/>
              <a:t>121–148 °C</a:t>
            </a:r>
            <a:r>
              <a:rPr lang="el-GR" sz="8000" dirty="0"/>
              <a:t> σε </a:t>
            </a:r>
            <a:r>
              <a:rPr lang="en-US" sz="8000" dirty="0"/>
              <a:t>15 </a:t>
            </a:r>
            <a:r>
              <a:rPr lang="en-US" sz="8000" dirty="0" err="1"/>
              <a:t>p.s.i</a:t>
            </a:r>
            <a:r>
              <a:rPr lang="el-GR" sz="8000" dirty="0"/>
              <a:t>.  - </a:t>
            </a:r>
            <a:r>
              <a:rPr lang="en-US" sz="8000" dirty="0"/>
              <a:t>10 </a:t>
            </a:r>
            <a:r>
              <a:rPr lang="el-GR" sz="8000" dirty="0"/>
              <a:t>-</a:t>
            </a:r>
            <a:r>
              <a:rPr lang="en-US" sz="8000" dirty="0"/>
              <a:t> 60 min</a:t>
            </a:r>
            <a:r>
              <a:rPr lang="el-GR" sz="8000" dirty="0"/>
              <a:t> ανάλογα με θερμοκρασία και μέγεθος φορτίου</a:t>
            </a:r>
          </a:p>
          <a:p>
            <a:pPr fontAlgn="base">
              <a:buNone/>
            </a:pPr>
            <a:r>
              <a:rPr lang="el-GR" sz="8000" dirty="0"/>
              <a:t>     </a:t>
            </a:r>
            <a:r>
              <a:rPr lang="en-US" sz="8000" dirty="0"/>
              <a:t> </a:t>
            </a:r>
            <a:r>
              <a:rPr lang="el-GR" sz="8000" dirty="0"/>
              <a:t> γρήγορη, αυτοματοποιημένη, εύχρηστη, αξιόπιστη, μη τοξική,  αποτελεσματική οικονομικά αποδοτική στην βιομηχανία ιατρικού εξοπλισμού, κατάλληλη για επαναχρησιμοποιούμενα , </a:t>
            </a:r>
            <a:r>
              <a:rPr lang="el-GR" sz="8000" dirty="0" err="1"/>
              <a:t>θερμοάντοχα</a:t>
            </a:r>
            <a:r>
              <a:rPr lang="el-GR" sz="8000" dirty="0"/>
              <a:t> </a:t>
            </a:r>
            <a:r>
              <a:rPr lang="el-GR" sz="8000" dirty="0">
                <a:solidFill>
                  <a:srgbClr val="FF0000"/>
                </a:solidFill>
              </a:rPr>
              <a:t>(φυσικώς καθαρισμένα είδη)</a:t>
            </a:r>
            <a:r>
              <a:rPr lang="en-US" sz="8000" dirty="0">
                <a:solidFill>
                  <a:srgbClr val="FF0000"/>
                </a:solidFill>
              </a:rPr>
              <a:t> </a:t>
            </a:r>
            <a:endParaRPr lang="el-GR" sz="8000" dirty="0">
              <a:solidFill>
                <a:srgbClr val="FF0000"/>
              </a:solidFill>
            </a:endParaRPr>
          </a:p>
          <a:p>
            <a:pPr fontAlgn="base">
              <a:buNone/>
            </a:pPr>
            <a:r>
              <a:rPr lang="el-GR" sz="8000" dirty="0"/>
              <a:t>      </a:t>
            </a:r>
            <a:r>
              <a:rPr lang="en-US" sz="8000" dirty="0"/>
              <a:t> </a:t>
            </a:r>
            <a:r>
              <a:rPr lang="el-GR" sz="8000" dirty="0">
                <a:solidFill>
                  <a:srgbClr val="FF0000"/>
                </a:solidFill>
              </a:rPr>
              <a:t>ευαίσθητοι  όλοι οι </a:t>
            </a:r>
            <a:r>
              <a:rPr lang="el-GR" sz="8000" dirty="0" err="1">
                <a:solidFill>
                  <a:srgbClr val="FF0000"/>
                </a:solidFill>
              </a:rPr>
              <a:t>αιματογενώς</a:t>
            </a:r>
            <a:r>
              <a:rPr lang="el-GR" sz="8000" dirty="0">
                <a:solidFill>
                  <a:srgbClr val="FF0000"/>
                </a:solidFill>
              </a:rPr>
              <a:t> μεταδιδόμενοι ιοί </a:t>
            </a:r>
            <a:r>
              <a:rPr lang="el-GR" sz="8000" dirty="0"/>
              <a:t>(</a:t>
            </a:r>
            <a:r>
              <a:rPr lang="en-US" sz="8000" dirty="0"/>
              <a:t>Blood-borne viruses </a:t>
            </a:r>
            <a:r>
              <a:rPr lang="en-US" sz="8000" b="1" dirty="0">
                <a:solidFill>
                  <a:srgbClr val="FF0000"/>
                </a:solidFill>
              </a:rPr>
              <a:t>(BBVs)</a:t>
            </a:r>
            <a:r>
              <a:rPr lang="el-GR" sz="8000" b="1" dirty="0">
                <a:solidFill>
                  <a:srgbClr val="FF0000"/>
                </a:solidFill>
              </a:rPr>
              <a:t> </a:t>
            </a:r>
            <a:r>
              <a:rPr lang="en-US" sz="8000" dirty="0"/>
              <a:t>human immunodeficiency virus (HIV)</a:t>
            </a:r>
            <a:r>
              <a:rPr lang="el-GR" sz="8000" dirty="0"/>
              <a:t>,</a:t>
            </a:r>
            <a:r>
              <a:rPr lang="en-US" sz="8000" dirty="0"/>
              <a:t> hepatitis B</a:t>
            </a:r>
            <a:r>
              <a:rPr lang="el-GR" sz="8000" dirty="0"/>
              <a:t>,</a:t>
            </a:r>
            <a:r>
              <a:rPr lang="en-US" sz="8000" dirty="0"/>
              <a:t> C (HBV </a:t>
            </a:r>
            <a:r>
              <a:rPr lang="el-GR" sz="8000" dirty="0"/>
              <a:t>/</a:t>
            </a:r>
            <a:r>
              <a:rPr lang="en-US" sz="8000" dirty="0"/>
              <a:t>HCV)</a:t>
            </a:r>
          </a:p>
          <a:p>
            <a:pPr fontAlgn="base"/>
            <a:r>
              <a:rPr lang="el-GR" sz="8000" b="1" dirty="0">
                <a:solidFill>
                  <a:srgbClr val="FF0000"/>
                </a:solidFill>
              </a:rPr>
              <a:t>Υπερηχητικά κύματα (&gt;20kHz) </a:t>
            </a:r>
            <a:r>
              <a:rPr lang="el-GR" sz="8000" dirty="0"/>
              <a:t>επαναχρησιμοποιούμενα</a:t>
            </a:r>
            <a:r>
              <a:rPr lang="el-GR" sz="8000" b="1" dirty="0">
                <a:solidFill>
                  <a:srgbClr val="FF0000"/>
                </a:solidFill>
              </a:rPr>
              <a:t> </a:t>
            </a:r>
            <a:r>
              <a:rPr lang="el-GR" sz="8000" dirty="0"/>
              <a:t>υλικά</a:t>
            </a:r>
            <a:r>
              <a:rPr lang="en-US" sz="8000" dirty="0"/>
              <a:t> </a:t>
            </a:r>
            <a:r>
              <a:rPr lang="el-GR" sz="8000" dirty="0"/>
              <a:t>σε υγρό</a:t>
            </a:r>
          </a:p>
          <a:p>
            <a:pPr fontAlgn="base"/>
            <a:r>
              <a:rPr lang="el-GR" sz="8000" b="1" dirty="0">
                <a:solidFill>
                  <a:srgbClr val="FF0000"/>
                </a:solidFill>
              </a:rPr>
              <a:t>Θερμικό πλυντήριο </a:t>
            </a:r>
            <a:r>
              <a:rPr lang="el-GR" sz="8000" dirty="0"/>
              <a:t>συνδυασμός φυσικού καθαρισμού και θερμικής </a:t>
            </a:r>
            <a:r>
              <a:rPr lang="el-GR" sz="8000" dirty="0" err="1"/>
              <a:t>βιοκτόνου</a:t>
            </a:r>
            <a:r>
              <a:rPr lang="el-GR" sz="8000" dirty="0"/>
              <a:t> δράσης σε  επαναχρησιμοποιούμενα μικρά </a:t>
            </a:r>
            <a:r>
              <a:rPr lang="el-GR" sz="8000" dirty="0" err="1"/>
              <a:t>θερμοάντοχα</a:t>
            </a:r>
            <a:r>
              <a:rPr lang="el-GR" sz="8000" dirty="0"/>
              <a:t> αντικείμενα- όχι απλά </a:t>
            </a:r>
            <a:r>
              <a:rPr lang="en-US" sz="8000" dirty="0"/>
              <a:t> </a:t>
            </a:r>
            <a:r>
              <a:rPr lang="el-GR" sz="8000" dirty="0"/>
              <a:t>βύθιση σε βραστό νερό</a:t>
            </a:r>
            <a:r>
              <a:rPr lang="en-US" sz="8000" dirty="0"/>
              <a:t> </a:t>
            </a:r>
            <a:r>
              <a:rPr lang="el-GR" sz="8000" dirty="0"/>
              <a:t>επαρκής για αποστείρωση  (</a:t>
            </a:r>
            <a:r>
              <a:rPr lang="en-US" sz="8000" dirty="0"/>
              <a:t>MHRA Microbiology Advisory Committee to Department of Health </a:t>
            </a:r>
            <a:r>
              <a:rPr lang="el-GR" sz="8000" dirty="0"/>
              <a:t>)</a:t>
            </a:r>
          </a:p>
          <a:p>
            <a:pPr fontAlgn="base"/>
            <a:r>
              <a:rPr lang="el-GR" sz="8000" b="1" dirty="0">
                <a:solidFill>
                  <a:srgbClr val="FF0000"/>
                </a:solidFill>
              </a:rPr>
              <a:t>Υπέρυθρος  ακτινοβολία  και μικροκύματα  </a:t>
            </a:r>
            <a:r>
              <a:rPr lang="el-GR" sz="8000" b="1" dirty="0"/>
              <a:t>δεν συνιστώνται  από </a:t>
            </a:r>
            <a:r>
              <a:rPr lang="en-US" sz="8000" b="1" dirty="0"/>
              <a:t>FDA </a:t>
            </a:r>
            <a:r>
              <a:rPr lang="el-GR" sz="8000" dirty="0"/>
              <a:t>για  αποστείρωση ιατρικών συσκευών  και εν γένει  εγκαταστάσεων υγειονομικής περίθαλψης</a:t>
            </a:r>
            <a:endParaRPr lang="en-US" sz="8000" dirty="0">
              <a:solidFill>
                <a:srgbClr val="FF0000"/>
              </a:solidFill>
            </a:endParaRPr>
          </a:p>
          <a:p>
            <a:endParaRPr lang="el-GR" sz="8000"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16632"/>
            <a:ext cx="8229600" cy="1224136"/>
          </a:xfrm>
        </p:spPr>
        <p:txBody>
          <a:bodyPr>
            <a:normAutofit fontScale="90000"/>
          </a:bodyPr>
          <a:lstStyle/>
          <a:p>
            <a:br>
              <a:rPr lang="el-GR" sz="2200" b="1" dirty="0"/>
            </a:br>
            <a:br>
              <a:rPr lang="el-GR" sz="2200" b="1" dirty="0"/>
            </a:br>
            <a:br>
              <a:rPr lang="el-GR" sz="2200" b="1" dirty="0"/>
            </a:br>
            <a:r>
              <a:rPr lang="el-GR" sz="2700" b="1" dirty="0">
                <a:solidFill>
                  <a:srgbClr val="FF0000"/>
                </a:solidFill>
                <a:latin typeface="Times New Roman" pitchFamily="18" charset="0"/>
                <a:cs typeface="Times New Roman" pitchFamily="18" charset="0"/>
              </a:rPr>
              <a:t>ΧΗΜΙΚΗ  ΑΠΟΛΥΜΑΝΣΗ</a:t>
            </a:r>
            <a:r>
              <a:rPr lang="el-GR" sz="2700" dirty="0">
                <a:latin typeface="Times New Roman" pitchFamily="18" charset="0"/>
                <a:cs typeface="Times New Roman" pitchFamily="18" charset="0"/>
              </a:rPr>
              <a:t> </a:t>
            </a:r>
            <a:br>
              <a:rPr lang="el-GR" sz="2200" dirty="0"/>
            </a:br>
            <a:r>
              <a:rPr lang="el-GR" sz="2200" dirty="0">
                <a:latin typeface="Times New Roman" pitchFamily="18" charset="0"/>
                <a:cs typeface="Times New Roman" pitchFamily="18" charset="0"/>
              </a:rPr>
              <a:t>Μετουσίωση πρωτεϊνών, Διάσπαση μεμβράνης, Βλάβη </a:t>
            </a:r>
            <a:r>
              <a:rPr lang="el-GR" sz="2200" dirty="0" err="1">
                <a:latin typeface="Times New Roman" pitchFamily="18" charset="0"/>
                <a:cs typeface="Times New Roman" pitchFamily="18" charset="0"/>
              </a:rPr>
              <a:t>νουκλεϊκού</a:t>
            </a:r>
            <a:r>
              <a:rPr lang="el-GR" sz="2200" dirty="0">
                <a:latin typeface="Times New Roman" pitchFamily="18" charset="0"/>
                <a:cs typeface="Times New Roman" pitchFamily="18" charset="0"/>
              </a:rPr>
              <a:t> οξέος, Παρεμπόδιση  μεταβολισμού  μικροβίων</a:t>
            </a:r>
            <a:br>
              <a:rPr lang="el-GR" sz="2400" dirty="0"/>
            </a:br>
            <a:br>
              <a:rPr lang="en-US" sz="2800" b="1" dirty="0"/>
            </a:br>
            <a:endParaRPr lang="el-GR" sz="2800" dirty="0"/>
          </a:p>
        </p:txBody>
      </p:sp>
      <p:sp>
        <p:nvSpPr>
          <p:cNvPr id="3" name="2 - Θέση περιεχομένου"/>
          <p:cNvSpPr>
            <a:spLocks noGrp="1"/>
          </p:cNvSpPr>
          <p:nvPr>
            <p:ph idx="1"/>
          </p:nvPr>
        </p:nvSpPr>
        <p:spPr>
          <a:xfrm>
            <a:off x="457200" y="1412776"/>
            <a:ext cx="8229600" cy="4713387"/>
          </a:xfrm>
        </p:spPr>
        <p:txBody>
          <a:bodyPr>
            <a:normAutofit fontScale="62500" lnSpcReduction="20000"/>
          </a:bodyPr>
          <a:lstStyle/>
          <a:p>
            <a:endParaRPr lang="el-GR" b="1" dirty="0"/>
          </a:p>
          <a:p>
            <a:r>
              <a:rPr lang="el-GR" b="1" dirty="0">
                <a:solidFill>
                  <a:srgbClr val="FF0000"/>
                </a:solidFill>
                <a:latin typeface="Times New Roman" pitchFamily="18" charset="0"/>
                <a:cs typeface="Times New Roman" pitchFamily="18" charset="0"/>
              </a:rPr>
              <a:t>Χλωρίνη </a:t>
            </a:r>
            <a:r>
              <a:rPr lang="en-US" dirty="0">
                <a:latin typeface="Times New Roman" pitchFamily="18" charset="0"/>
                <a:cs typeface="Times New Roman" pitchFamily="18" charset="0"/>
              </a:rPr>
              <a:t>- </a:t>
            </a:r>
            <a:r>
              <a:rPr lang="el-GR" dirty="0" err="1">
                <a:latin typeface="Times New Roman" pitchFamily="18" charset="0"/>
                <a:cs typeface="Times New Roman" pitchFamily="18" charset="0"/>
              </a:rPr>
              <a:t>υποχλωριώδη</a:t>
            </a:r>
            <a:r>
              <a:rPr lang="el-GR" dirty="0">
                <a:latin typeface="Times New Roman" pitchFamily="18" charset="0"/>
                <a:cs typeface="Times New Roman" pitchFamily="18" charset="0"/>
              </a:rPr>
              <a:t> -σε επιφάνειες διάλυμα με ελάχιστο ενεργό χλώριο 1000 </a:t>
            </a:r>
            <a:r>
              <a:rPr lang="el-GR" dirty="0" err="1">
                <a:latin typeface="Times New Roman" pitchFamily="18" charset="0"/>
                <a:cs typeface="Times New Roman" pitchFamily="18" charset="0"/>
              </a:rPr>
              <a:t>ppm</a:t>
            </a:r>
            <a:r>
              <a:rPr lang="el-GR" dirty="0">
                <a:latin typeface="Times New Roman" pitchFamily="18" charset="0"/>
                <a:cs typeface="Times New Roman" pitchFamily="18" charset="0"/>
              </a:rPr>
              <a:t>  - </a:t>
            </a:r>
            <a:r>
              <a:rPr lang="el-GR" b="1" dirty="0">
                <a:solidFill>
                  <a:srgbClr val="FF0000"/>
                </a:solidFill>
                <a:latin typeface="Times New Roman" pitchFamily="18" charset="0"/>
                <a:cs typeface="Times New Roman" pitchFamily="18" charset="0"/>
              </a:rPr>
              <a:t>όχι σε  εργαλεία, δέρμα , κοσμήματα</a:t>
            </a:r>
            <a:r>
              <a:rPr lang="el-GR" dirty="0">
                <a:latin typeface="Times New Roman" pitchFamily="18" charset="0"/>
                <a:cs typeface="Times New Roman" pitchFamily="18" charset="0"/>
              </a:rPr>
              <a:t>)</a:t>
            </a:r>
          </a:p>
          <a:p>
            <a:r>
              <a:rPr lang="en-US" b="1" dirty="0">
                <a:solidFill>
                  <a:srgbClr val="FF0000"/>
                </a:solidFill>
                <a:latin typeface="Times New Roman" pitchFamily="18" charset="0"/>
                <a:cs typeface="Times New Roman" pitchFamily="18" charset="0"/>
              </a:rPr>
              <a:t>60-80% alcohol</a:t>
            </a:r>
            <a:r>
              <a:rPr lang="el-GR" dirty="0">
                <a:latin typeface="Times New Roman" pitchFamily="18" charset="0"/>
                <a:cs typeface="Times New Roman" pitchFamily="18" charset="0"/>
              </a:rPr>
              <a:t>, ως συστατικό απολυμαντικού ή μαντηλάκια </a:t>
            </a:r>
            <a:r>
              <a:rPr lang="en-US" dirty="0">
                <a:latin typeface="Times New Roman" pitchFamily="18" charset="0"/>
                <a:cs typeface="Times New Roman" pitchFamily="18" charset="0"/>
              </a:rPr>
              <a:t> 60-70% alcohol </a:t>
            </a:r>
            <a:r>
              <a:rPr lang="el-GR" dirty="0">
                <a:latin typeface="Times New Roman" pitchFamily="18" charset="0"/>
                <a:cs typeface="Times New Roman" pitchFamily="18" charset="0"/>
              </a:rPr>
              <a:t>-</a:t>
            </a: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 σε δέρμα και επιφάνειες- δράση μειώνεται παρουσία ρύπου και ταχείας εξάτμισης</a:t>
            </a:r>
          </a:p>
          <a:p>
            <a:r>
              <a:rPr lang="el-GR" b="1" dirty="0" err="1">
                <a:solidFill>
                  <a:srgbClr val="FF0000"/>
                </a:solidFill>
                <a:latin typeface="Times New Roman" pitchFamily="18" charset="0"/>
                <a:cs typeface="Times New Roman" pitchFamily="18" charset="0"/>
              </a:rPr>
              <a:t>Αλογονωμένες</a:t>
            </a:r>
            <a:r>
              <a:rPr lang="el-GR" b="1" dirty="0">
                <a:solidFill>
                  <a:srgbClr val="FF0000"/>
                </a:solidFill>
                <a:latin typeface="Times New Roman" pitchFamily="18" charset="0"/>
                <a:cs typeface="Times New Roman" pitchFamily="18" charset="0"/>
              </a:rPr>
              <a:t> τριτοταγείς </a:t>
            </a:r>
            <a:r>
              <a:rPr lang="el-GR" b="1" dirty="0" err="1">
                <a:solidFill>
                  <a:srgbClr val="FF0000"/>
                </a:solidFill>
                <a:latin typeface="Times New Roman" pitchFamily="18" charset="0"/>
                <a:cs typeface="Times New Roman" pitchFamily="18" charset="0"/>
              </a:rPr>
              <a:t>αμίνες</a:t>
            </a:r>
            <a:r>
              <a:rPr lang="el-GR" b="1" dirty="0">
                <a:solidFill>
                  <a:srgbClr val="FF0000"/>
                </a:solidFill>
                <a:latin typeface="Times New Roman" pitchFamily="18" charset="0"/>
                <a:cs typeface="Times New Roman" pitchFamily="18" charset="0"/>
              </a:rPr>
              <a:t> ή ενώσεις τεταρτοταγούς αμμωνίου- όχι σε δέρμα- </a:t>
            </a:r>
            <a:r>
              <a:rPr lang="el-GR" dirty="0">
                <a:latin typeface="Times New Roman" pitchFamily="18" charset="0"/>
                <a:cs typeface="Times New Roman" pitchFamily="18" charset="0"/>
              </a:rPr>
              <a:t>κάποια προϊόντα καταστρέφουν μακροπρόθεσμα  μεταλλικές επιφάνειες -αδρανοποιούνται από σαπούνι και οργανική ύλη</a:t>
            </a:r>
          </a:p>
          <a:p>
            <a:r>
              <a:rPr lang="el-GR" dirty="0">
                <a:latin typeface="Times New Roman" pitchFamily="18" charset="0"/>
                <a:cs typeface="Times New Roman" pitchFamily="18" charset="0"/>
              </a:rPr>
              <a:t>Προϊόντα </a:t>
            </a:r>
            <a:r>
              <a:rPr lang="en-US" b="1" dirty="0" err="1">
                <a:solidFill>
                  <a:srgbClr val="FF0000"/>
                </a:solidFill>
                <a:latin typeface="Times New Roman" pitchFamily="18" charset="0"/>
                <a:cs typeface="Times New Roman" pitchFamily="18" charset="0"/>
              </a:rPr>
              <a:t>Chlorhexidine</a:t>
            </a:r>
            <a:r>
              <a:rPr lang="el-GR" b="1" dirty="0">
                <a:latin typeface="Times New Roman" pitchFamily="18" charset="0"/>
                <a:cs typeface="Times New Roman" pitchFamily="18" charset="0"/>
              </a:rPr>
              <a:t> </a:t>
            </a:r>
            <a:r>
              <a:rPr lang="el-GR" dirty="0">
                <a:latin typeface="Times New Roman" pitchFamily="18" charset="0"/>
                <a:cs typeface="Times New Roman" pitchFamily="18" charset="0"/>
              </a:rPr>
              <a:t>σε δέρμα  συχνά συνδυασμό με αλκοόλη  </a:t>
            </a:r>
            <a:r>
              <a:rPr lang="el-GR" b="1" dirty="0">
                <a:solidFill>
                  <a:srgbClr val="FF0000"/>
                </a:solidFill>
                <a:latin typeface="Times New Roman" pitchFamily="18" charset="0"/>
                <a:cs typeface="Times New Roman" pitchFamily="18" charset="0"/>
              </a:rPr>
              <a:t>όχι επιφάνειες , εργαλεία  </a:t>
            </a:r>
            <a:r>
              <a:rPr lang="el-GR" dirty="0">
                <a:latin typeface="Times New Roman" pitchFamily="18" charset="0"/>
                <a:cs typeface="Times New Roman" pitchFamily="18" charset="0"/>
              </a:rPr>
              <a:t>(</a:t>
            </a:r>
            <a:r>
              <a:rPr lang="el-GR" dirty="0" err="1">
                <a:latin typeface="Times New Roman" pitchFamily="18" charset="0"/>
                <a:cs typeface="Times New Roman" pitchFamily="18" charset="0"/>
              </a:rPr>
              <a:t>φακελλίσκοι</a:t>
            </a:r>
            <a:r>
              <a:rPr lang="el-GR" dirty="0">
                <a:latin typeface="Times New Roman" pitchFamily="18" charset="0"/>
                <a:cs typeface="Times New Roman" pitchFamily="18" charset="0"/>
              </a:rPr>
              <a:t>- ατομική συσκευασία πρόληψη επιμόλυνσης) </a:t>
            </a:r>
          </a:p>
          <a:p>
            <a:r>
              <a:rPr lang="el-GR" dirty="0">
                <a:latin typeface="Times New Roman" pitchFamily="18" charset="0"/>
                <a:cs typeface="Times New Roman" pitchFamily="18" charset="0"/>
              </a:rPr>
              <a:t>Προϊόντα</a:t>
            </a:r>
            <a:r>
              <a:rPr lang="el-GR" b="1" dirty="0">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Glutaraldehyde</a:t>
            </a:r>
            <a:r>
              <a:rPr lang="el-GR" b="1" dirty="0">
                <a:latin typeface="Times New Roman" pitchFamily="18" charset="0"/>
                <a:cs typeface="Times New Roman" pitchFamily="18" charset="0"/>
              </a:rPr>
              <a:t>  </a:t>
            </a:r>
            <a:r>
              <a:rPr lang="el-GR" dirty="0">
                <a:latin typeface="Times New Roman" pitchFamily="18" charset="0"/>
                <a:cs typeface="Times New Roman" pitchFamily="18" charset="0"/>
              </a:rPr>
              <a:t>ερεθιστικά </a:t>
            </a:r>
            <a:r>
              <a:rPr lang="el-GR" b="1" dirty="0">
                <a:solidFill>
                  <a:srgbClr val="FF0000"/>
                </a:solidFill>
                <a:latin typeface="Times New Roman" pitchFamily="18" charset="0"/>
                <a:cs typeface="Times New Roman" pitchFamily="18" charset="0"/>
              </a:rPr>
              <a:t>όχι σε δέρμα δυνητικά αλλεργιογόνα </a:t>
            </a:r>
            <a:endParaRPr lang="el-GR" dirty="0">
              <a:solidFill>
                <a:srgbClr val="FF0000"/>
              </a:solidFill>
              <a:latin typeface="Times New Roman" pitchFamily="18" charset="0"/>
              <a:cs typeface="Times New Roman" pitchFamily="18" charset="0"/>
            </a:endParaRPr>
          </a:p>
          <a:p>
            <a:r>
              <a:rPr lang="el-GR" b="1" dirty="0" err="1">
                <a:solidFill>
                  <a:srgbClr val="FF0000"/>
                </a:solidFill>
                <a:latin typeface="Times New Roman" pitchFamily="18" charset="0"/>
                <a:cs typeface="Times New Roman" pitchFamily="18" charset="0"/>
              </a:rPr>
              <a:t>Φαινολικά</a:t>
            </a:r>
            <a:r>
              <a:rPr lang="el-GR" dirty="0">
                <a:solidFill>
                  <a:srgbClr val="FF0000"/>
                </a:solidFill>
                <a:latin typeface="Times New Roman" pitchFamily="18" charset="0"/>
                <a:cs typeface="Times New Roman" pitchFamily="18" charset="0"/>
              </a:rPr>
              <a:t> </a:t>
            </a:r>
            <a:r>
              <a:rPr lang="en-US" dirty="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2,4,6-trichlorophenol </a:t>
            </a:r>
            <a:r>
              <a:rPr lang="el-GR" dirty="0">
                <a:latin typeface="Times New Roman" pitchFamily="18" charset="0"/>
                <a:cs typeface="Times New Roman" pitchFamily="18" charset="0"/>
              </a:rPr>
              <a:t>με /χωρίς</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xylenol</a:t>
            </a:r>
            <a:r>
              <a:rPr lang="el-GR" dirty="0">
                <a:latin typeface="Times New Roman" pitchFamily="18" charset="0"/>
                <a:cs typeface="Times New Roman" pitchFamily="18" charset="0"/>
              </a:rPr>
              <a:t> </a:t>
            </a:r>
            <a:r>
              <a:rPr lang="el-GR" b="1" dirty="0">
                <a:solidFill>
                  <a:srgbClr val="FF0000"/>
                </a:solidFill>
                <a:latin typeface="Times New Roman" pitchFamily="18" charset="0"/>
                <a:cs typeface="Times New Roman" pitchFamily="18" charset="0"/>
              </a:rPr>
              <a:t>ποτέ σε δέρμα  </a:t>
            </a:r>
            <a:r>
              <a:rPr lang="el-GR" b="1" dirty="0">
                <a:latin typeface="Times New Roman" pitchFamily="18" charset="0"/>
                <a:cs typeface="Times New Roman" pitchFamily="18" charset="0"/>
              </a:rPr>
              <a:t>(</a:t>
            </a:r>
            <a:r>
              <a:rPr lang="el-GR" dirty="0">
                <a:latin typeface="Times New Roman" pitchFamily="18" charset="0"/>
                <a:cs typeface="Times New Roman" pitchFamily="18" charset="0"/>
              </a:rPr>
              <a:t>προς αναθεώρηση χρήσης  σε</a:t>
            </a: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ανασκόπηση </a:t>
            </a:r>
            <a:r>
              <a:rPr lang="el-GR" dirty="0" err="1">
                <a:latin typeface="Times New Roman" pitchFamily="18" charset="0"/>
                <a:cs typeface="Times New Roman" pitchFamily="18" charset="0"/>
              </a:rPr>
              <a:t>βιοκτόνων</a:t>
            </a:r>
            <a:r>
              <a:rPr lang="el-GR" dirty="0">
                <a:latin typeface="Times New Roman" pitchFamily="18" charset="0"/>
                <a:cs typeface="Times New Roman" pitchFamily="18" charset="0"/>
              </a:rPr>
              <a:t>)</a:t>
            </a:r>
          </a:p>
          <a:p>
            <a:pPr>
              <a:buNone/>
            </a:pPr>
            <a:r>
              <a:rPr lang="el-GR" dirty="0">
                <a:latin typeface="Times New Roman" pitchFamily="18" charset="0"/>
                <a:cs typeface="Times New Roman" pitchFamily="18" charset="0"/>
              </a:rPr>
              <a:t> </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6059016" cy="1143000"/>
          </a:xfrm>
        </p:spPr>
        <p:txBody>
          <a:bodyPr>
            <a:normAutofit fontScale="90000"/>
          </a:bodyPr>
          <a:lstStyle/>
          <a:p>
            <a:r>
              <a:rPr lang="en-US" b="1" dirty="0">
                <a:solidFill>
                  <a:srgbClr val="C00000"/>
                </a:solidFill>
              </a:rPr>
              <a:t>Louis Pasteur (1822-1895)</a:t>
            </a:r>
            <a:br>
              <a:rPr lang="el-GR" dirty="0"/>
            </a:br>
            <a:r>
              <a:rPr lang="en-US" b="1" dirty="0">
                <a:solidFill>
                  <a:srgbClr val="C00000"/>
                </a:solidFill>
              </a:rPr>
              <a:t> </a:t>
            </a:r>
            <a:r>
              <a:rPr lang="el-GR" b="1" dirty="0">
                <a:solidFill>
                  <a:srgbClr val="C00000"/>
                </a:solidFill>
              </a:rPr>
              <a:t>Παστερίωση </a:t>
            </a:r>
            <a:r>
              <a:rPr lang="en-US" b="1" dirty="0">
                <a:solidFill>
                  <a:srgbClr val="C00000"/>
                </a:solidFill>
              </a:rPr>
              <a:t>1860</a:t>
            </a:r>
            <a:endParaRPr lang="el-GR" dirty="0"/>
          </a:p>
        </p:txBody>
      </p:sp>
      <p:sp>
        <p:nvSpPr>
          <p:cNvPr id="3" name="2 - Θέση περιεχομένου"/>
          <p:cNvSpPr>
            <a:spLocks noGrp="1"/>
          </p:cNvSpPr>
          <p:nvPr>
            <p:ph idx="1"/>
          </p:nvPr>
        </p:nvSpPr>
        <p:spPr/>
        <p:txBody>
          <a:bodyPr>
            <a:normAutofit fontScale="92500" lnSpcReduction="20000"/>
          </a:bodyPr>
          <a:lstStyle/>
          <a:p>
            <a:r>
              <a:rPr lang="el-GR" dirty="0"/>
              <a:t>ανακάλυψε  μικροβιολογική φθορά κρασιού, μπύρας και  ποτών λόγω παραγωγής </a:t>
            </a:r>
            <a:r>
              <a:rPr lang="el-GR" dirty="0" err="1"/>
              <a:t>οξεικού</a:t>
            </a:r>
            <a:r>
              <a:rPr lang="el-GR" dirty="0"/>
              <a:t> οξέως από την αερόβια οξείδωση της αιθανόλης από τα γένη </a:t>
            </a:r>
            <a:r>
              <a:rPr lang="en-US" dirty="0" err="1"/>
              <a:t>Acetobacter</a:t>
            </a:r>
            <a:r>
              <a:rPr lang="en-US" dirty="0"/>
              <a:t> </a:t>
            </a:r>
            <a:r>
              <a:rPr lang="el-GR" dirty="0"/>
              <a:t>και </a:t>
            </a:r>
            <a:r>
              <a:rPr lang="en-US" dirty="0" err="1"/>
              <a:t>Acetomonas</a:t>
            </a:r>
            <a:r>
              <a:rPr lang="en-US" dirty="0"/>
              <a:t>  (</a:t>
            </a:r>
            <a:r>
              <a:rPr lang="el-GR" dirty="0" err="1"/>
              <a:t>αφυδρογόνωση</a:t>
            </a:r>
            <a:r>
              <a:rPr lang="el-GR" dirty="0"/>
              <a:t> της αιθανόλης σε αλδεΰδη</a:t>
            </a:r>
            <a:r>
              <a:rPr lang="en-US" dirty="0"/>
              <a:t> </a:t>
            </a:r>
            <a:r>
              <a:rPr lang="el-GR" dirty="0"/>
              <a:t>και </a:t>
            </a:r>
            <a:r>
              <a:rPr lang="el-GR" dirty="0" err="1"/>
              <a:t>αφυδρογόνωση</a:t>
            </a:r>
            <a:r>
              <a:rPr lang="el-GR" dirty="0"/>
              <a:t> της </a:t>
            </a:r>
            <a:r>
              <a:rPr lang="el-GR" dirty="0" err="1"/>
              <a:t>ακεταλδεΰδης</a:t>
            </a:r>
            <a:r>
              <a:rPr lang="el-GR" dirty="0"/>
              <a:t> σε </a:t>
            </a:r>
            <a:r>
              <a:rPr lang="el-GR" dirty="0" err="1"/>
              <a:t>οξεικό</a:t>
            </a:r>
            <a:r>
              <a:rPr lang="el-GR" dirty="0"/>
              <a:t> οξύ)</a:t>
            </a:r>
          </a:p>
          <a:p>
            <a:pPr>
              <a:defRPr/>
            </a:pPr>
            <a:r>
              <a:rPr lang="el-GR" dirty="0"/>
              <a:t>οι </a:t>
            </a:r>
            <a:r>
              <a:rPr lang="el-GR" dirty="0" err="1"/>
              <a:t>ζυθοποίες</a:t>
            </a:r>
            <a:r>
              <a:rPr lang="el-GR" dirty="0"/>
              <a:t>  αγγλική </a:t>
            </a:r>
            <a:r>
              <a:rPr lang="en-US" dirty="0" err="1"/>
              <a:t>Whitebread</a:t>
            </a:r>
            <a:r>
              <a:rPr lang="en-US" dirty="0"/>
              <a:t> </a:t>
            </a:r>
            <a:r>
              <a:rPr lang="el-GR" dirty="0"/>
              <a:t>και Δανέζικη </a:t>
            </a:r>
            <a:r>
              <a:rPr lang="en-US" dirty="0"/>
              <a:t>Carlsberg </a:t>
            </a:r>
            <a:r>
              <a:rPr lang="el-GR" dirty="0"/>
              <a:t>σώθηκαν χάρις στην από τον </a:t>
            </a:r>
            <a:r>
              <a:rPr lang="en-US" dirty="0"/>
              <a:t>Pasteur</a:t>
            </a:r>
            <a:r>
              <a:rPr lang="el-GR" dirty="0"/>
              <a:t> διαπίστωση ότι μικροβιακή</a:t>
            </a:r>
            <a:r>
              <a:rPr lang="en-US" dirty="0"/>
              <a:t> </a:t>
            </a:r>
            <a:r>
              <a:rPr lang="el-GR" dirty="0"/>
              <a:t>ήταν η επιμόλυνση των ζυμώσεων και στην εφεξής εφαρμογή της παστερίωσης σε επίπεδο βιομηχανικής ζύμωσης</a:t>
            </a:r>
          </a:p>
          <a:p>
            <a:endParaRPr lang="el-GR" dirty="0"/>
          </a:p>
        </p:txBody>
      </p:sp>
      <p:pic>
        <p:nvPicPr>
          <p:cNvPr id="4" name="Picture 17" descr="Louis_Pasteur_by_Pierre_Lamy_Peti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5" y="188640"/>
            <a:ext cx="1656185" cy="12961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b="1" dirty="0">
                <a:solidFill>
                  <a:srgbClr val="C00000"/>
                </a:solidFill>
              </a:rPr>
              <a:t>Διαδικασία  Παστερίωσης</a:t>
            </a:r>
            <a:endParaRPr lang="el-GR" dirty="0"/>
          </a:p>
        </p:txBody>
      </p:sp>
      <p:sp>
        <p:nvSpPr>
          <p:cNvPr id="3" name="2 - Θέση περιεχομένου"/>
          <p:cNvSpPr>
            <a:spLocks noGrp="1"/>
          </p:cNvSpPr>
          <p:nvPr>
            <p:ph idx="1"/>
          </p:nvPr>
        </p:nvSpPr>
        <p:spPr/>
        <p:txBody>
          <a:bodyPr>
            <a:normAutofit fontScale="70000" lnSpcReduction="20000"/>
          </a:bodyPr>
          <a:lstStyle/>
          <a:p>
            <a:r>
              <a:rPr lang="el-GR" dirty="0"/>
              <a:t>Μεταξύ </a:t>
            </a:r>
            <a:r>
              <a:rPr lang="en-US" dirty="0"/>
              <a:t> 6</a:t>
            </a:r>
            <a:r>
              <a:rPr lang="el-GR" dirty="0"/>
              <a:t>3</a:t>
            </a:r>
            <a:r>
              <a:rPr lang="en-US" dirty="0"/>
              <a:t> °C </a:t>
            </a:r>
            <a:r>
              <a:rPr lang="el-GR" dirty="0"/>
              <a:t> και </a:t>
            </a:r>
            <a:r>
              <a:rPr lang="en-US" dirty="0"/>
              <a:t>6</a:t>
            </a:r>
            <a:r>
              <a:rPr lang="el-GR" dirty="0"/>
              <a:t>7</a:t>
            </a:r>
            <a:r>
              <a:rPr lang="en-US" dirty="0"/>
              <a:t> °C </a:t>
            </a:r>
            <a:r>
              <a:rPr lang="el-GR" dirty="0"/>
              <a:t>για τουλάχιστον </a:t>
            </a:r>
            <a:r>
              <a:rPr lang="en-US" dirty="0"/>
              <a:t> 30 min (holder method)</a:t>
            </a:r>
            <a:r>
              <a:rPr lang="el-GR" dirty="0"/>
              <a:t> ή </a:t>
            </a:r>
            <a:r>
              <a:rPr lang="en-US" dirty="0"/>
              <a:t>7</a:t>
            </a:r>
            <a:r>
              <a:rPr lang="el-GR" dirty="0"/>
              <a:t>2</a:t>
            </a:r>
            <a:r>
              <a:rPr lang="en-US" dirty="0"/>
              <a:t> °C  15 sec (HTST -</a:t>
            </a:r>
            <a:r>
              <a:rPr lang="en-US" b="1" dirty="0"/>
              <a:t> </a:t>
            </a:r>
            <a:r>
              <a:rPr lang="en-US" dirty="0"/>
              <a:t>High temperature short time)</a:t>
            </a:r>
          </a:p>
          <a:p>
            <a:r>
              <a:rPr lang="el-GR" b="1" dirty="0">
                <a:solidFill>
                  <a:srgbClr val="C00000"/>
                </a:solidFill>
              </a:rPr>
              <a:t>Καταστροφή βλαστικών μορφών βακτηρίων, όχι σπόρων</a:t>
            </a:r>
            <a:r>
              <a:rPr lang="el-GR" dirty="0"/>
              <a:t>. Στόχος η </a:t>
            </a:r>
            <a:r>
              <a:rPr lang="en-US" dirty="0"/>
              <a:t> 5 log </a:t>
            </a:r>
            <a:r>
              <a:rPr lang="el-GR" dirty="0"/>
              <a:t> μείωση του μικροβιακού φορτίου με κριτήριο το πιο </a:t>
            </a:r>
            <a:r>
              <a:rPr lang="el-GR" dirty="0" err="1"/>
              <a:t>θερμοάντοχο</a:t>
            </a:r>
            <a:r>
              <a:rPr lang="el-GR" dirty="0"/>
              <a:t> παθογόνο – στόχο  :  </a:t>
            </a:r>
            <a:r>
              <a:rPr lang="en-US" dirty="0"/>
              <a:t>Coxiella </a:t>
            </a:r>
            <a:r>
              <a:rPr lang="en-US" dirty="0" err="1"/>
              <a:t>burnetii</a:t>
            </a:r>
            <a:endParaRPr lang="en-US" dirty="0"/>
          </a:p>
          <a:p>
            <a:r>
              <a:rPr lang="el-GR" dirty="0"/>
              <a:t>Πρόληψη αλλοίωσης τροφίμων ιδιαίτερα  γαλακτοκομικών και αλκοολούχων -- και ασθενειών. </a:t>
            </a:r>
            <a:r>
              <a:rPr lang="el-GR" dirty="0">
                <a:solidFill>
                  <a:srgbClr val="C00000"/>
                </a:solidFill>
              </a:rPr>
              <a:t>Το νωπό γάλα ευθύνεται  για 3πλάσιες νοσηλείες( ΗΠΑ) από οποιοδήποτε άλλο  τρόφιμο</a:t>
            </a:r>
          </a:p>
          <a:p>
            <a:r>
              <a:rPr lang="el-GR" dirty="0"/>
              <a:t> αποτρέπει φυματίωση, </a:t>
            </a:r>
            <a:r>
              <a:rPr lang="el-GR" dirty="0" err="1"/>
              <a:t>βρουκέλλωση</a:t>
            </a:r>
            <a:r>
              <a:rPr lang="el-GR" dirty="0"/>
              <a:t>, διφθερίτιδα,  σκοτώνει   σαλμονέλα , </a:t>
            </a:r>
            <a:r>
              <a:rPr lang="el-GR" dirty="0" err="1"/>
              <a:t>λιστέρια</a:t>
            </a:r>
            <a:r>
              <a:rPr lang="el-GR" dirty="0"/>
              <a:t>, </a:t>
            </a:r>
            <a:r>
              <a:rPr lang="el-GR" dirty="0" err="1"/>
              <a:t>Υερσίνια</a:t>
            </a:r>
            <a:r>
              <a:rPr lang="el-GR" dirty="0"/>
              <a:t>, </a:t>
            </a:r>
            <a:r>
              <a:rPr lang="el-GR" dirty="0" err="1"/>
              <a:t>σταφυλόκκοκο</a:t>
            </a:r>
            <a:r>
              <a:rPr lang="el-GR" dirty="0"/>
              <a:t>, κολοβακτηρίδιο</a:t>
            </a:r>
          </a:p>
          <a:p>
            <a:r>
              <a:rPr lang="el-GR" dirty="0"/>
              <a:t> δεν σκοτώνει όλους τους μικροοργανισμούς, </a:t>
            </a:r>
            <a:r>
              <a:rPr lang="el-GR" dirty="0">
                <a:solidFill>
                  <a:srgbClr val="C00000"/>
                </a:solidFill>
              </a:rPr>
              <a:t>μειώνει σημαντικά τον αριθμό τους με την </a:t>
            </a:r>
            <a:r>
              <a:rPr lang="el-GR" dirty="0" err="1">
                <a:solidFill>
                  <a:srgbClr val="C00000"/>
                </a:solidFill>
              </a:rPr>
              <a:t>πρ</a:t>
            </a:r>
            <a:r>
              <a:rPr lang="en-US" dirty="0">
                <a:solidFill>
                  <a:srgbClr val="C00000"/>
                </a:solidFill>
              </a:rPr>
              <a:t>o</a:t>
            </a:r>
            <a:r>
              <a:rPr lang="el-GR" dirty="0" err="1">
                <a:solidFill>
                  <a:srgbClr val="C00000"/>
                </a:solidFill>
              </a:rPr>
              <a:t>ϋπόθεση</a:t>
            </a:r>
            <a:r>
              <a:rPr lang="el-GR" dirty="0">
                <a:solidFill>
                  <a:srgbClr val="C00000"/>
                </a:solidFill>
              </a:rPr>
              <a:t> το παστεριωμένο υλικό να φυλάσσεται σε συνθήκες ικανές να διατηρήσουν αυτόν τον χαμηλό αριθμό, </a:t>
            </a:r>
            <a:r>
              <a:rPr lang="el-GR" dirty="0"/>
              <a:t>όπως η ψύξη</a:t>
            </a:r>
            <a:r>
              <a:rPr lang="en-US" dirty="0"/>
              <a:t> </a:t>
            </a:r>
            <a:endParaRPr lang="el-GR" dirty="0"/>
          </a:p>
          <a:p>
            <a:endParaRPr lang="el-GR" dirty="0"/>
          </a:p>
          <a:p>
            <a:endParaRPr lang="el-GR" dirty="0"/>
          </a:p>
          <a:p>
            <a:endParaRPr lang="el-GR" dirty="0"/>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48681"/>
            <a:ext cx="8147248" cy="1512167"/>
          </a:xfrm>
        </p:spPr>
        <p:txBody>
          <a:bodyPr>
            <a:normAutofit lnSpcReduction="10000"/>
          </a:bodyPr>
          <a:lstStyle/>
          <a:p>
            <a:r>
              <a:rPr lang="el-GR" b="1" dirty="0">
                <a:solidFill>
                  <a:srgbClr val="FF0000"/>
                </a:solidFill>
              </a:rPr>
              <a:t>Ορισμός παστερίωσης </a:t>
            </a:r>
            <a:r>
              <a:rPr lang="el-GR" dirty="0"/>
              <a:t>- Κατευθυντήρια Οδηγία  ΕΟΚ 397/1985  θερμική επεξεργασία   HTST στους 71,7°C για 15  </a:t>
            </a:r>
            <a:r>
              <a:rPr lang="el-GR" dirty="0" err="1"/>
              <a:t>sec</a:t>
            </a:r>
            <a:endParaRPr lang="el-GR" dirty="0"/>
          </a:p>
        </p:txBody>
      </p:sp>
      <p:pic>
        <p:nvPicPr>
          <p:cNvPr id="4" name="Picture 6" descr="Παστερίωση Γάλακτος Archives - Athan Kouris"/>
          <p:cNvPicPr>
            <a:picLocks noChangeAspect="1" noChangeArrowheads="1"/>
          </p:cNvPicPr>
          <p:nvPr/>
        </p:nvPicPr>
        <p:blipFill>
          <a:blip r:embed="rId2" cstate="print"/>
          <a:srcRect/>
          <a:stretch>
            <a:fillRect/>
          </a:stretch>
        </p:blipFill>
        <p:spPr bwMode="auto">
          <a:xfrm>
            <a:off x="5652120" y="2780928"/>
            <a:ext cx="2880320" cy="3168352"/>
          </a:xfrm>
          <a:prstGeom prst="rect">
            <a:avLst/>
          </a:prstGeom>
          <a:noFill/>
        </p:spPr>
      </p:pic>
      <p:pic>
        <p:nvPicPr>
          <p:cNvPr id="5" name="Picture 2" descr="Έκθεση «1822-1895: Από τον Λουί στον Παστέρ» | goTHESS.gr"/>
          <p:cNvPicPr>
            <a:picLocks noChangeAspect="1" noChangeArrowheads="1"/>
          </p:cNvPicPr>
          <p:nvPr/>
        </p:nvPicPr>
        <p:blipFill>
          <a:blip r:embed="rId3" cstate="print"/>
          <a:srcRect/>
          <a:stretch>
            <a:fillRect/>
          </a:stretch>
        </p:blipFill>
        <p:spPr bwMode="auto">
          <a:xfrm>
            <a:off x="179512" y="2420888"/>
            <a:ext cx="4680520" cy="3528392"/>
          </a:xfrm>
          <a:prstGeom prst="rect">
            <a:avLst/>
          </a:prstGeom>
          <a:noFill/>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3600" b="1" dirty="0">
                <a:solidFill>
                  <a:srgbClr val="FF0000"/>
                </a:solidFill>
                <a:latin typeface="Times New Roman" pitchFamily="18" charset="0"/>
                <a:cs typeface="Times New Roman" pitchFamily="18" charset="0"/>
              </a:rPr>
              <a:t>Alexander Fleming (1881 – 1955)</a:t>
            </a:r>
            <a:r>
              <a:rPr lang="en-US" sz="3600" b="1" dirty="0">
                <a:solidFill>
                  <a:srgbClr val="FF0000"/>
                </a:solidFill>
              </a:rPr>
              <a:t> </a:t>
            </a:r>
            <a:r>
              <a:rPr lang="en-US" sz="3100" b="1" dirty="0" err="1">
                <a:solidFill>
                  <a:srgbClr val="FF0000"/>
                </a:solidFill>
              </a:rPr>
              <a:t>Penicillin,September</a:t>
            </a:r>
            <a:r>
              <a:rPr lang="en-US" sz="3100" b="1" dirty="0">
                <a:solidFill>
                  <a:srgbClr val="FF0000"/>
                </a:solidFill>
              </a:rPr>
              <a:t> 28, 1928</a:t>
            </a:r>
            <a:endParaRPr lang="el-GR" sz="3100" dirty="0"/>
          </a:p>
        </p:txBody>
      </p:sp>
      <p:sp>
        <p:nvSpPr>
          <p:cNvPr id="3" name="2 - Θέση περιεχομένου"/>
          <p:cNvSpPr>
            <a:spLocks noGrp="1"/>
          </p:cNvSpPr>
          <p:nvPr>
            <p:ph idx="1"/>
          </p:nvPr>
        </p:nvSpPr>
        <p:spPr/>
        <p:txBody>
          <a:bodyPr>
            <a:normAutofit fontScale="92500" lnSpcReduction="10000"/>
          </a:bodyPr>
          <a:lstStyle/>
          <a:p>
            <a:pPr fontAlgn="base"/>
            <a:r>
              <a:rPr lang="el-GR" sz="2000" dirty="0"/>
              <a:t>Παρατήρηση - μύκητας </a:t>
            </a:r>
            <a:r>
              <a:rPr lang="en-US" sz="2000" dirty="0" err="1">
                <a:solidFill>
                  <a:srgbClr val="FF0000"/>
                </a:solidFill>
              </a:rPr>
              <a:t>Penicillium</a:t>
            </a:r>
            <a:r>
              <a:rPr lang="en-US" sz="2000" dirty="0">
                <a:solidFill>
                  <a:srgbClr val="FF0000"/>
                </a:solidFill>
              </a:rPr>
              <a:t> </a:t>
            </a:r>
            <a:r>
              <a:rPr lang="en-US" sz="2000" dirty="0" err="1">
                <a:solidFill>
                  <a:srgbClr val="FF0000"/>
                </a:solidFill>
              </a:rPr>
              <a:t>notatum</a:t>
            </a:r>
            <a:r>
              <a:rPr lang="el-GR" sz="2000" dirty="0">
                <a:solidFill>
                  <a:srgbClr val="FF0000"/>
                </a:solidFill>
              </a:rPr>
              <a:t> </a:t>
            </a:r>
            <a:r>
              <a:rPr lang="el-GR" sz="2000" dirty="0"/>
              <a:t>εμπόδιζε ανάπτυξη </a:t>
            </a:r>
            <a:r>
              <a:rPr lang="en-US" sz="2000" dirty="0"/>
              <a:t> Staphylococcus </a:t>
            </a:r>
            <a:r>
              <a:rPr lang="en-US" sz="2000" dirty="0" err="1"/>
              <a:t>aureus</a:t>
            </a:r>
            <a:r>
              <a:rPr lang="el-GR" sz="2000" dirty="0"/>
              <a:t> - πιθανή θεραπεία λοιμώξεων </a:t>
            </a:r>
            <a:r>
              <a:rPr lang="en-US" sz="2000" dirty="0"/>
              <a:t> </a:t>
            </a:r>
          </a:p>
          <a:p>
            <a:pPr fontAlgn="base"/>
            <a:r>
              <a:rPr lang="el-GR" sz="2000" dirty="0"/>
              <a:t>Πρώτη επιτυχής θεραπεία </a:t>
            </a:r>
            <a:r>
              <a:rPr lang="en-US" sz="2000" dirty="0"/>
              <a:t> 1942</a:t>
            </a:r>
            <a:r>
              <a:rPr lang="el-GR" sz="2000" dirty="0"/>
              <a:t> :  ετοιμοθάνατη </a:t>
            </a:r>
            <a:r>
              <a:rPr lang="en-US" sz="2000" dirty="0"/>
              <a:t>Anne Miller,</a:t>
            </a:r>
            <a:r>
              <a:rPr lang="el-GR" sz="2000" dirty="0"/>
              <a:t> στο </a:t>
            </a:r>
            <a:r>
              <a:rPr lang="en-US" sz="2000" dirty="0"/>
              <a:t>Connecticut,</a:t>
            </a:r>
            <a:r>
              <a:rPr lang="el-GR" sz="2000" dirty="0"/>
              <a:t>με λοίμωξη μετά από αποβολή</a:t>
            </a:r>
            <a:endParaRPr lang="en-US" sz="2000" dirty="0"/>
          </a:p>
          <a:p>
            <a:pPr fontAlgn="base"/>
            <a:r>
              <a:rPr lang="el-GR" sz="2000" b="1" dirty="0">
                <a:latin typeface="+mj-lt"/>
                <a:cs typeface="Times New Roman" pitchFamily="18" charset="0"/>
              </a:rPr>
              <a:t>ΠΡΟΒΛΗΜΑ </a:t>
            </a:r>
            <a:r>
              <a:rPr lang="en-US" sz="2000" dirty="0">
                <a:latin typeface="Albertus Medium" panose="020E0602030304020304" pitchFamily="34" charset="0"/>
              </a:rPr>
              <a:t>: </a:t>
            </a:r>
            <a:r>
              <a:rPr lang="el-GR" sz="2000" dirty="0"/>
              <a:t>πώς να παραχθεί αρκετή καθαρή  </a:t>
            </a:r>
            <a:r>
              <a:rPr lang="el-GR" sz="2000" dirty="0" err="1"/>
              <a:t>πενικιλλίνη</a:t>
            </a:r>
            <a:r>
              <a:rPr lang="en-US" sz="2000" dirty="0"/>
              <a:t> -</a:t>
            </a:r>
            <a:r>
              <a:rPr lang="el-GR" sz="2000" dirty="0"/>
              <a:t>  </a:t>
            </a:r>
            <a:r>
              <a:rPr lang="en-US" sz="2000" dirty="0"/>
              <a:t>2,000 </a:t>
            </a:r>
            <a:r>
              <a:rPr lang="el-GR" sz="2000" dirty="0"/>
              <a:t>λίτρα υγρής καλλιέργειας  μύκητα </a:t>
            </a:r>
            <a:r>
              <a:rPr lang="en-US" sz="2000" dirty="0"/>
              <a:t> </a:t>
            </a:r>
            <a:r>
              <a:rPr lang="el-GR" sz="2000" dirty="0"/>
              <a:t>για  απαιτούμενη ποσότητα  θεραπείας ενός  μόνου ατόμου – απώλεια ασθενούς </a:t>
            </a:r>
            <a:r>
              <a:rPr lang="en-US" sz="2000" dirty="0"/>
              <a:t>Albert Alexander, 48</a:t>
            </a:r>
            <a:r>
              <a:rPr lang="el-GR" sz="2000" dirty="0"/>
              <a:t>, με λοίμωξη από νύξη φυτού κήπου- διεκόπη επιτυχής  θεραπεία – ανεπάρκεια  φαρμάκου</a:t>
            </a:r>
          </a:p>
          <a:p>
            <a:pPr fontAlgn="base"/>
            <a:r>
              <a:rPr lang="el-GR" sz="2000" dirty="0"/>
              <a:t>1938 </a:t>
            </a:r>
            <a:r>
              <a:rPr lang="en-US" sz="2000" dirty="0"/>
              <a:t>Florey</a:t>
            </a:r>
            <a:r>
              <a:rPr lang="el-GR" sz="2000" dirty="0"/>
              <a:t>  καθηγητής παθολογίας </a:t>
            </a:r>
            <a:r>
              <a:rPr lang="en-US" sz="2000" dirty="0"/>
              <a:t>Oxford University</a:t>
            </a:r>
            <a:r>
              <a:rPr lang="el-GR" sz="2000" dirty="0"/>
              <a:t> ,</a:t>
            </a:r>
            <a:r>
              <a:rPr lang="en-US" sz="2000" dirty="0" err="1"/>
              <a:t>Heatley</a:t>
            </a:r>
            <a:r>
              <a:rPr lang="el-GR" sz="2000" dirty="0"/>
              <a:t> και</a:t>
            </a:r>
            <a:r>
              <a:rPr lang="en-US" sz="2000" dirty="0"/>
              <a:t>Chain</a:t>
            </a:r>
            <a:r>
              <a:rPr lang="el-GR" sz="2000" dirty="0"/>
              <a:t> (βιοχημικοί), δύο πρώτοι 1940 σε ΗΠΑ : </a:t>
            </a:r>
            <a:r>
              <a:rPr lang="en-US" sz="2000" dirty="0" err="1">
                <a:solidFill>
                  <a:srgbClr val="FF0000"/>
                </a:solidFill>
              </a:rPr>
              <a:t>Penicillium</a:t>
            </a:r>
            <a:r>
              <a:rPr lang="en-US" sz="2000" dirty="0">
                <a:solidFill>
                  <a:srgbClr val="FF0000"/>
                </a:solidFill>
              </a:rPr>
              <a:t> </a:t>
            </a:r>
            <a:r>
              <a:rPr lang="en-US" sz="2000" dirty="0" err="1">
                <a:solidFill>
                  <a:srgbClr val="FF0000"/>
                </a:solidFill>
              </a:rPr>
              <a:t>chrysogenum</a:t>
            </a:r>
            <a:r>
              <a:rPr lang="en-US" sz="2000" dirty="0">
                <a:solidFill>
                  <a:srgbClr val="FF0000"/>
                </a:solidFill>
              </a:rPr>
              <a:t> </a:t>
            </a:r>
            <a:r>
              <a:rPr lang="en-US" sz="2000" dirty="0"/>
              <a:t>:</a:t>
            </a:r>
            <a:r>
              <a:rPr lang="el-GR" sz="2000" dirty="0"/>
              <a:t> </a:t>
            </a:r>
            <a:r>
              <a:rPr lang="en-US" sz="2000" dirty="0"/>
              <a:t> 200 </a:t>
            </a:r>
            <a:r>
              <a:rPr lang="el-GR" sz="2000" dirty="0" err="1"/>
              <a:t>πλάσια</a:t>
            </a:r>
            <a:r>
              <a:rPr lang="el-GR" sz="2000" dirty="0"/>
              <a:t> ποσότητα από</a:t>
            </a:r>
            <a:r>
              <a:rPr lang="en-US" sz="2000" dirty="0"/>
              <a:t> P</a:t>
            </a:r>
            <a:r>
              <a:rPr lang="el-GR" sz="2000" dirty="0"/>
              <a:t>.</a:t>
            </a:r>
            <a:r>
              <a:rPr lang="en-US" sz="2000" dirty="0"/>
              <a:t> </a:t>
            </a:r>
            <a:r>
              <a:rPr lang="en-US" sz="2000" dirty="0" err="1"/>
              <a:t>notatum</a:t>
            </a:r>
            <a:r>
              <a:rPr lang="el-GR" sz="2000" dirty="0"/>
              <a:t> - </a:t>
            </a:r>
            <a:r>
              <a:rPr lang="el-GR" sz="2000" dirty="0" err="1"/>
              <a:t>μεταλλαξιογόνες</a:t>
            </a:r>
            <a:r>
              <a:rPr lang="el-GR" sz="2000" dirty="0"/>
              <a:t>  ακτίνες </a:t>
            </a:r>
            <a:r>
              <a:rPr lang="en-US" sz="2000" dirty="0"/>
              <a:t>X</a:t>
            </a:r>
            <a:r>
              <a:rPr lang="el-GR" sz="2000" dirty="0"/>
              <a:t>  παραγωγή  </a:t>
            </a:r>
            <a:r>
              <a:rPr lang="en-US" sz="2000" dirty="0"/>
              <a:t>1000 </a:t>
            </a:r>
            <a:r>
              <a:rPr lang="el-GR" sz="2000" dirty="0"/>
              <a:t> φορές  περισσότερη</a:t>
            </a:r>
          </a:p>
          <a:p>
            <a:pPr fontAlgn="base"/>
            <a:r>
              <a:rPr lang="en-US" sz="2000" dirty="0"/>
              <a:t>1945</a:t>
            </a:r>
            <a:r>
              <a:rPr lang="el-GR" sz="2000" dirty="0"/>
              <a:t> </a:t>
            </a:r>
            <a:r>
              <a:rPr lang="en-US" sz="2000" dirty="0"/>
              <a:t> Fleming, Florey, </a:t>
            </a:r>
            <a:r>
              <a:rPr lang="el-GR" sz="2000" dirty="0"/>
              <a:t>και</a:t>
            </a:r>
            <a:r>
              <a:rPr lang="en-US" sz="2000" dirty="0"/>
              <a:t> Chain</a:t>
            </a:r>
            <a:r>
              <a:rPr lang="el-GR" sz="2000" dirty="0"/>
              <a:t>, </a:t>
            </a:r>
            <a:r>
              <a:rPr lang="en-US" sz="2000" dirty="0"/>
              <a:t>Nobel Prize</a:t>
            </a:r>
            <a:r>
              <a:rPr lang="el-GR" sz="2000" dirty="0"/>
              <a:t>. Η εργασία του</a:t>
            </a:r>
            <a:r>
              <a:rPr lang="en-US" sz="2000" dirty="0"/>
              <a:t> </a:t>
            </a:r>
            <a:r>
              <a:rPr lang="en-US" sz="2000" dirty="0" err="1"/>
              <a:t>Heatley</a:t>
            </a:r>
            <a:r>
              <a:rPr lang="el-GR" sz="2000" dirty="0"/>
              <a:t>  άλλα 45 χρόνια χωρίς αναγνώριση. Το 1990 το Παν/</a:t>
            </a:r>
            <a:r>
              <a:rPr lang="el-GR" sz="2000" dirty="0" err="1"/>
              <a:t>μιο </a:t>
            </a:r>
            <a:r>
              <a:rPr lang="el-GR" sz="2000" dirty="0"/>
              <a:t> της Οξφόρδης του απένειμε  τιμητικά το </a:t>
            </a:r>
            <a:r>
              <a:rPr lang="en-US" sz="2000" dirty="0"/>
              <a:t>Doctorate of Medicine</a:t>
            </a:r>
            <a:r>
              <a:rPr lang="el-GR" sz="2000" dirty="0"/>
              <a:t>, μοναδική διάκριση για μη ιατρό στα 800 έτη ιστορίας του</a:t>
            </a:r>
            <a:endParaRPr lang="en-US" sz="2000" dirty="0"/>
          </a:p>
          <a:p>
            <a:endParaRPr lang="el-GR" sz="2000"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4000" b="1" dirty="0">
                <a:solidFill>
                  <a:srgbClr val="FF0000"/>
                </a:solidFill>
              </a:rPr>
              <a:t>Χημική Σύνθεση </a:t>
            </a:r>
            <a:r>
              <a:rPr lang="el-GR" sz="4000" b="1" dirty="0" err="1">
                <a:solidFill>
                  <a:srgbClr val="FF0000"/>
                </a:solidFill>
              </a:rPr>
              <a:t>Πενικιλλίνης</a:t>
            </a:r>
            <a:endParaRPr lang="el-GR" sz="4000" dirty="0"/>
          </a:p>
        </p:txBody>
      </p:sp>
      <p:sp>
        <p:nvSpPr>
          <p:cNvPr id="3" name="2 - Θέση περιεχομένου"/>
          <p:cNvSpPr>
            <a:spLocks noGrp="1"/>
          </p:cNvSpPr>
          <p:nvPr>
            <p:ph idx="1"/>
          </p:nvPr>
        </p:nvSpPr>
        <p:spPr/>
        <p:txBody>
          <a:bodyPr/>
          <a:lstStyle/>
          <a:p>
            <a:r>
              <a:rPr lang="el-GR" dirty="0"/>
              <a:t>1942  βιομηχανική παραγωγή </a:t>
            </a:r>
            <a:r>
              <a:rPr lang="el-GR" dirty="0" err="1"/>
              <a:t>πενικιλλίνης</a:t>
            </a:r>
            <a:r>
              <a:rPr lang="el-GR" dirty="0"/>
              <a:t> Η.Π.Α. για  ανάγκες  πολέμου</a:t>
            </a:r>
          </a:p>
          <a:p>
            <a:r>
              <a:rPr lang="el-GR" dirty="0"/>
              <a:t>1957 πρώτη χημική σύνθεση </a:t>
            </a:r>
            <a:r>
              <a:rPr lang="el-GR" dirty="0" err="1"/>
              <a:t>πενικιλλίνης</a:t>
            </a:r>
            <a:r>
              <a:rPr lang="el-GR" dirty="0"/>
              <a:t> από τον χημικό </a:t>
            </a:r>
            <a:r>
              <a:rPr lang="el-GR" dirty="0" err="1"/>
              <a:t>John</a:t>
            </a:r>
            <a:r>
              <a:rPr lang="el-GR" dirty="0"/>
              <a:t> C. </a:t>
            </a:r>
            <a:r>
              <a:rPr lang="el-GR" dirty="0" err="1"/>
              <a:t>Sheehan</a:t>
            </a:r>
            <a:r>
              <a:rPr lang="el-GR" dirty="0"/>
              <a:t> στο Τεχνολογικό Ινστιτούτο  Μασαχουσέτης</a:t>
            </a:r>
          </a:p>
          <a:p>
            <a:r>
              <a:rPr lang="el-GR" dirty="0"/>
              <a:t>1961:  </a:t>
            </a:r>
            <a:r>
              <a:rPr lang="el-GR" dirty="0" err="1"/>
              <a:t>αμπικιλλίνη</a:t>
            </a:r>
            <a:r>
              <a:rPr lang="el-GR" dirty="0"/>
              <a:t>, </a:t>
            </a:r>
            <a:r>
              <a:rPr lang="el-GR" dirty="0" err="1"/>
              <a:t>φλουκλοξακιλλίνη</a:t>
            </a:r>
            <a:r>
              <a:rPr lang="el-GR" dirty="0"/>
              <a:t>,  </a:t>
            </a:r>
            <a:r>
              <a:rPr lang="el-GR" dirty="0" err="1"/>
              <a:t>δικλοξακιλλίνη</a:t>
            </a:r>
            <a:r>
              <a:rPr lang="el-GR" dirty="0"/>
              <a:t> και  </a:t>
            </a:r>
            <a:r>
              <a:rPr lang="el-GR" dirty="0" err="1"/>
              <a:t>μεθικιλλίνη</a:t>
            </a:r>
            <a:r>
              <a:rPr lang="el-GR" dirty="0"/>
              <a:t> με ευρύτερο φάσμα δράσης από αρχική </a:t>
            </a:r>
            <a:r>
              <a:rPr lang="el-GR" dirty="0" err="1"/>
              <a:t>πενικιλλίνη</a:t>
            </a:r>
            <a:r>
              <a:rPr lang="el-GR" dirty="0"/>
              <a:t> </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1124744"/>
          </a:xfrm>
        </p:spPr>
        <p:txBody>
          <a:bodyPr>
            <a:normAutofit/>
          </a:bodyPr>
          <a:lstStyle/>
          <a:p>
            <a:r>
              <a:rPr lang="el-GR" sz="3100" b="1" dirty="0">
                <a:solidFill>
                  <a:srgbClr val="FF0000"/>
                </a:solidFill>
                <a:latin typeface="Times New Roman" pitchFamily="18" charset="0"/>
                <a:cs typeface="Times New Roman" pitchFamily="18" charset="0"/>
              </a:rPr>
              <a:t>Ανοσολογία-</a:t>
            </a:r>
            <a:r>
              <a:rPr lang="el-GR" sz="4000" b="1" dirty="0">
                <a:solidFill>
                  <a:srgbClr val="FF0000"/>
                </a:solidFill>
                <a:latin typeface="Times New Roman" pitchFamily="18" charset="0"/>
                <a:cs typeface="Times New Roman" pitchFamily="18" charset="0"/>
              </a:rPr>
              <a:t> </a:t>
            </a:r>
            <a:r>
              <a:rPr lang="en-US" sz="2200" b="1" dirty="0">
                <a:solidFill>
                  <a:srgbClr val="FF0000"/>
                </a:solidFill>
                <a:latin typeface="Times New Roman" pitchFamily="18" charset="0"/>
                <a:cs typeface="Times New Roman" pitchFamily="18" charset="0"/>
              </a:rPr>
              <a:t>Dr. Edward Jenner (1749-1823)</a:t>
            </a:r>
            <a:r>
              <a:rPr lang="el-GR" sz="2200" b="1" dirty="0">
                <a:solidFill>
                  <a:srgbClr val="FF0000"/>
                </a:solidFill>
                <a:latin typeface="Times New Roman" pitchFamily="18" charset="0"/>
                <a:cs typeface="Times New Roman" pitchFamily="18" charset="0"/>
              </a:rPr>
              <a:t>  εμβολιασμός</a:t>
            </a:r>
            <a:br>
              <a:rPr lang="en-US" sz="2200" b="1" dirty="0">
                <a:solidFill>
                  <a:srgbClr val="FF0000"/>
                </a:solidFill>
                <a:latin typeface="Times New Roman" pitchFamily="18" charset="0"/>
                <a:cs typeface="Times New Roman" pitchFamily="18" charset="0"/>
              </a:rPr>
            </a:br>
            <a:r>
              <a:rPr lang="el-GR" sz="2200" b="1" dirty="0">
                <a:solidFill>
                  <a:srgbClr val="FF0000"/>
                </a:solidFill>
                <a:latin typeface="Times New Roman" pitchFamily="18" charset="0"/>
                <a:cs typeface="Times New Roman" pitchFamily="18" charset="0"/>
              </a:rPr>
              <a:t>λατινική λέξη </a:t>
            </a:r>
            <a:r>
              <a:rPr lang="en-US" sz="2200" b="1" dirty="0" err="1">
                <a:solidFill>
                  <a:srgbClr val="FF0000"/>
                </a:solidFill>
                <a:latin typeface="Times New Roman" pitchFamily="18" charset="0"/>
                <a:cs typeface="Times New Roman" pitchFamily="18" charset="0"/>
              </a:rPr>
              <a:t>vacca</a:t>
            </a:r>
            <a:r>
              <a:rPr lang="en-US" sz="2200" b="1" dirty="0">
                <a:solidFill>
                  <a:srgbClr val="FF0000"/>
                </a:solidFill>
                <a:latin typeface="Times New Roman" pitchFamily="18" charset="0"/>
                <a:cs typeface="Times New Roman" pitchFamily="18" charset="0"/>
              </a:rPr>
              <a:t> (</a:t>
            </a:r>
            <a:r>
              <a:rPr lang="el-GR" sz="2200" b="1" dirty="0" err="1">
                <a:solidFill>
                  <a:srgbClr val="FF0000"/>
                </a:solidFill>
                <a:latin typeface="Times New Roman" pitchFamily="18" charset="0"/>
                <a:cs typeface="Times New Roman" pitchFamily="18" charset="0"/>
              </a:rPr>
              <a:t>αγελάδ</a:t>
            </a:r>
            <a:r>
              <a:rPr lang="en-US" sz="2200" b="1" dirty="0">
                <a:solidFill>
                  <a:srgbClr val="FF0000"/>
                </a:solidFill>
                <a:latin typeface="Times New Roman" pitchFamily="18" charset="0"/>
                <a:cs typeface="Times New Roman" pitchFamily="18" charset="0"/>
              </a:rPr>
              <a:t>a) - vaccination</a:t>
            </a:r>
            <a:endParaRPr lang="el-GR" sz="2200" dirty="0"/>
          </a:p>
        </p:txBody>
      </p:sp>
      <p:sp>
        <p:nvSpPr>
          <p:cNvPr id="3" name="2 - Θέση περιεχομένου"/>
          <p:cNvSpPr>
            <a:spLocks noGrp="1"/>
          </p:cNvSpPr>
          <p:nvPr>
            <p:ph idx="1"/>
          </p:nvPr>
        </p:nvSpPr>
        <p:spPr>
          <a:xfrm>
            <a:off x="457200" y="1268760"/>
            <a:ext cx="8229600" cy="4857403"/>
          </a:xfrm>
        </p:spPr>
        <p:txBody>
          <a:bodyPr>
            <a:normAutofit fontScale="25000" lnSpcReduction="20000"/>
          </a:bodyPr>
          <a:lstStyle/>
          <a:p>
            <a:r>
              <a:rPr lang="en-US" sz="8000" dirty="0">
                <a:solidFill>
                  <a:srgbClr val="FF0000"/>
                </a:solidFill>
                <a:latin typeface="Times New Roman" pitchFamily="18" charset="0"/>
                <a:cs typeface="Times New Roman" pitchFamily="18" charset="0"/>
              </a:rPr>
              <a:t>Cowpox  or </a:t>
            </a:r>
            <a:r>
              <a:rPr lang="en-US" sz="8000" dirty="0" err="1">
                <a:solidFill>
                  <a:srgbClr val="FF0000"/>
                </a:solidFill>
                <a:latin typeface="Times New Roman" pitchFamily="18" charset="0"/>
                <a:cs typeface="Times New Roman" pitchFamily="18" charset="0"/>
              </a:rPr>
              <a:t>catpox</a:t>
            </a:r>
            <a:r>
              <a:rPr lang="en-US" sz="8000" dirty="0">
                <a:solidFill>
                  <a:srgbClr val="FF0000"/>
                </a:solidFill>
                <a:latin typeface="Times New Roman" pitchFamily="18" charset="0"/>
                <a:cs typeface="Times New Roman" pitchFamily="18" charset="0"/>
              </a:rPr>
              <a:t> virus :</a:t>
            </a:r>
            <a:r>
              <a:rPr lang="el-GR" sz="8000" dirty="0">
                <a:solidFill>
                  <a:srgbClr val="FF0000"/>
                </a:solidFill>
                <a:latin typeface="Times New Roman" pitchFamily="18" charset="0"/>
                <a:cs typeface="Times New Roman" pitchFamily="18" charset="0"/>
              </a:rPr>
              <a:t> </a:t>
            </a:r>
            <a:r>
              <a:rPr lang="en-US" sz="8000" dirty="0">
                <a:solidFill>
                  <a:srgbClr val="FF0000"/>
                </a:solidFill>
                <a:latin typeface="Times New Roman" pitchFamily="18" charset="0"/>
                <a:cs typeface="Times New Roman" pitchFamily="18" charset="0"/>
              </a:rPr>
              <a:t> </a:t>
            </a:r>
            <a:r>
              <a:rPr lang="el-GR" sz="8000" dirty="0">
                <a:solidFill>
                  <a:srgbClr val="FF0000"/>
                </a:solidFill>
                <a:latin typeface="Times New Roman" pitchFamily="18" charset="0"/>
                <a:cs typeface="Times New Roman" pitchFamily="18" charset="0"/>
              </a:rPr>
              <a:t>ήπια δερματική  μόλυνση </a:t>
            </a:r>
            <a:endParaRPr lang="en-US" sz="8000" dirty="0">
              <a:solidFill>
                <a:srgbClr val="FF0000"/>
              </a:solidFill>
              <a:latin typeface="Times New Roman" pitchFamily="18" charset="0"/>
              <a:cs typeface="Times New Roman" pitchFamily="18" charset="0"/>
            </a:endParaRPr>
          </a:p>
          <a:p>
            <a:r>
              <a:rPr lang="en-US" sz="8000" dirty="0" err="1">
                <a:solidFill>
                  <a:srgbClr val="FF0000"/>
                </a:solidFill>
                <a:latin typeface="Times New Roman" pitchFamily="18" charset="0"/>
                <a:cs typeface="Times New Roman" pitchFamily="18" charset="0"/>
              </a:rPr>
              <a:t>Variola</a:t>
            </a:r>
            <a:r>
              <a:rPr lang="en-US" sz="8000" dirty="0">
                <a:solidFill>
                  <a:srgbClr val="FF0000"/>
                </a:solidFill>
                <a:latin typeface="Times New Roman" pitchFamily="18" charset="0"/>
                <a:cs typeface="Times New Roman" pitchFamily="18" charset="0"/>
              </a:rPr>
              <a:t> virus : </a:t>
            </a:r>
            <a:r>
              <a:rPr lang="el-GR" sz="8000" dirty="0">
                <a:solidFill>
                  <a:srgbClr val="FF0000"/>
                </a:solidFill>
                <a:latin typeface="Times New Roman" pitchFamily="18" charset="0"/>
                <a:cs typeface="Times New Roman" pitchFamily="18" charset="0"/>
              </a:rPr>
              <a:t>ευλογιά,</a:t>
            </a:r>
            <a:r>
              <a:rPr lang="en-US" sz="8000" dirty="0">
                <a:solidFill>
                  <a:srgbClr val="FF0000"/>
                </a:solidFill>
                <a:latin typeface="Times New Roman" pitchFamily="18" charset="0"/>
                <a:cs typeface="Times New Roman" pitchFamily="18" charset="0"/>
              </a:rPr>
              <a:t> </a:t>
            </a:r>
            <a:r>
              <a:rPr lang="el-GR" sz="8000" dirty="0">
                <a:solidFill>
                  <a:srgbClr val="FF0000"/>
                </a:solidFill>
                <a:latin typeface="Times New Roman" pitchFamily="18" charset="0"/>
                <a:cs typeface="Times New Roman" pitchFamily="18" charset="0"/>
              </a:rPr>
              <a:t>παραμόρφωση</a:t>
            </a:r>
            <a:r>
              <a:rPr lang="en-US" sz="8000" dirty="0">
                <a:solidFill>
                  <a:srgbClr val="FF0000"/>
                </a:solidFill>
                <a:latin typeface="Times New Roman" pitchFamily="18" charset="0"/>
                <a:cs typeface="Times New Roman" pitchFamily="18" charset="0"/>
              </a:rPr>
              <a:t>,</a:t>
            </a:r>
            <a:r>
              <a:rPr lang="el-GR" sz="8000" dirty="0">
                <a:solidFill>
                  <a:srgbClr val="FF0000"/>
                </a:solidFill>
                <a:latin typeface="Times New Roman" pitchFamily="18" charset="0"/>
                <a:cs typeface="Times New Roman" pitchFamily="18" charset="0"/>
              </a:rPr>
              <a:t>τύφλωση, θάνατος- εκρίζωση 1970</a:t>
            </a:r>
            <a:endParaRPr lang="en-US" sz="8000" dirty="0">
              <a:solidFill>
                <a:srgbClr val="FF0000"/>
              </a:solidFill>
              <a:latin typeface="Times New Roman" pitchFamily="18" charset="0"/>
              <a:cs typeface="Times New Roman" pitchFamily="18" charset="0"/>
            </a:endParaRPr>
          </a:p>
          <a:p>
            <a:r>
              <a:rPr lang="en-US" sz="8000" dirty="0">
                <a:solidFill>
                  <a:srgbClr val="FF0000"/>
                </a:solidFill>
                <a:latin typeface="Times New Roman" pitchFamily="18" charset="0"/>
                <a:cs typeface="Times New Roman" pitchFamily="18" charset="0"/>
              </a:rPr>
              <a:t>Jenner, </a:t>
            </a:r>
            <a:r>
              <a:rPr lang="el-GR" sz="8000" dirty="0">
                <a:solidFill>
                  <a:srgbClr val="FF0000"/>
                </a:solidFill>
                <a:latin typeface="Times New Roman" pitchFamily="18" charset="0"/>
                <a:cs typeface="Times New Roman" pitchFamily="18" charset="0"/>
              </a:rPr>
              <a:t> </a:t>
            </a:r>
            <a:r>
              <a:rPr lang="el-GR" sz="8000" dirty="0">
                <a:latin typeface="Times New Roman" pitchFamily="18" charset="0"/>
                <a:cs typeface="Times New Roman" pitchFamily="18" charset="0"/>
              </a:rPr>
              <a:t>τέλη</a:t>
            </a:r>
            <a:r>
              <a:rPr lang="en-US" sz="8000" dirty="0">
                <a:latin typeface="Times New Roman" pitchFamily="18" charset="0"/>
                <a:cs typeface="Times New Roman" pitchFamily="18" charset="0"/>
              </a:rPr>
              <a:t> 1700, </a:t>
            </a:r>
            <a:r>
              <a:rPr lang="el-GR" sz="8000" dirty="0">
                <a:latin typeface="Times New Roman" pitchFamily="18" charset="0"/>
                <a:cs typeface="Times New Roman" pitchFamily="18" charset="0"/>
              </a:rPr>
              <a:t> υλικό από</a:t>
            </a:r>
            <a:r>
              <a:rPr lang="en-US" sz="8000" dirty="0">
                <a:latin typeface="Times New Roman" pitchFamily="18" charset="0"/>
                <a:cs typeface="Times New Roman" pitchFamily="18" charset="0"/>
              </a:rPr>
              <a:t> </a:t>
            </a:r>
            <a:r>
              <a:rPr lang="el-GR" sz="8000" dirty="0">
                <a:latin typeface="Times New Roman" pitchFamily="18" charset="0"/>
                <a:cs typeface="Times New Roman" pitchFamily="18" charset="0"/>
              </a:rPr>
              <a:t> ευλογιά αγελάδων σκαριφισμοί </a:t>
            </a:r>
            <a:r>
              <a:rPr lang="en-US" sz="8000" dirty="0">
                <a:latin typeface="Times New Roman" pitchFamily="18" charset="0"/>
                <a:cs typeface="Times New Roman" pitchFamily="18" charset="0"/>
              </a:rPr>
              <a:t> </a:t>
            </a:r>
            <a:r>
              <a:rPr lang="el-GR" sz="8000" dirty="0">
                <a:latin typeface="Times New Roman" pitchFamily="18" charset="0"/>
                <a:cs typeface="Times New Roman" pitchFamily="18" charset="0"/>
              </a:rPr>
              <a:t>σε υγιείς ανθρώπους  : </a:t>
            </a:r>
            <a:r>
              <a:rPr lang="en-US" sz="8000" dirty="0">
                <a:latin typeface="Times New Roman" pitchFamily="18" charset="0"/>
                <a:cs typeface="Times New Roman" pitchFamily="18" charset="0"/>
              </a:rPr>
              <a:t> </a:t>
            </a:r>
            <a:r>
              <a:rPr lang="el-GR" sz="8000" dirty="0">
                <a:latin typeface="Times New Roman" pitchFamily="18" charset="0"/>
                <a:cs typeface="Times New Roman" pitchFamily="18" charset="0"/>
              </a:rPr>
              <a:t>ανταλλαγή  βαριάς  </a:t>
            </a:r>
            <a:r>
              <a:rPr lang="el-GR" sz="8000" dirty="0" err="1">
                <a:latin typeface="Times New Roman" pitchFamily="18" charset="0"/>
                <a:cs typeface="Times New Roman" pitchFamily="18" charset="0"/>
              </a:rPr>
              <a:t>νόσησης</a:t>
            </a:r>
            <a:r>
              <a:rPr lang="en-US" sz="8000" dirty="0">
                <a:latin typeface="Times New Roman" pitchFamily="18" charset="0"/>
                <a:cs typeface="Times New Roman" pitchFamily="18" charset="0"/>
              </a:rPr>
              <a:t> (</a:t>
            </a:r>
            <a:r>
              <a:rPr lang="en-US" sz="8000" dirty="0">
                <a:solidFill>
                  <a:srgbClr val="FF0000"/>
                </a:solidFill>
                <a:latin typeface="Times New Roman" pitchFamily="18" charset="0"/>
                <a:cs typeface="Times New Roman" pitchFamily="18" charset="0"/>
              </a:rPr>
              <a:t>smallpox</a:t>
            </a:r>
            <a:r>
              <a:rPr lang="en-US" sz="8000" dirty="0">
                <a:latin typeface="Times New Roman" pitchFamily="18" charset="0"/>
                <a:cs typeface="Times New Roman" pitchFamily="18" charset="0"/>
              </a:rPr>
              <a:t>)</a:t>
            </a:r>
            <a:r>
              <a:rPr lang="el-GR" sz="8000" dirty="0">
                <a:latin typeface="Times New Roman" pitchFamily="18" charset="0"/>
                <a:cs typeface="Times New Roman" pitchFamily="18" charset="0"/>
              </a:rPr>
              <a:t> με  ελαφρά </a:t>
            </a:r>
            <a:endParaRPr lang="en-US" sz="8000" dirty="0">
              <a:latin typeface="Times New Roman" pitchFamily="18" charset="0"/>
              <a:cs typeface="Times New Roman" pitchFamily="18" charset="0"/>
            </a:endParaRPr>
          </a:p>
          <a:p>
            <a:r>
              <a:rPr lang="el-GR" sz="8000" dirty="0"/>
              <a:t>Ελληνική βιβλιογραφία: πρώτη αναφορά στην ευλογιά - Χρονικό του </a:t>
            </a:r>
            <a:r>
              <a:rPr lang="el-GR" sz="8000" dirty="0" err="1"/>
              <a:t>Παπασυναδινού</a:t>
            </a:r>
            <a:r>
              <a:rPr lang="el-GR" sz="8000" dirty="0"/>
              <a:t>  όταν η 3χρονη  κόρη του Ζωή πέθανε από αυτήν </a:t>
            </a:r>
            <a:r>
              <a:rPr lang="en-US" sz="8000" dirty="0"/>
              <a:t> 1623</a:t>
            </a:r>
            <a:r>
              <a:rPr lang="el-GR" sz="8000" dirty="0">
                <a:cs typeface="Times New Roman" pitchFamily="18" charset="0"/>
              </a:rPr>
              <a:t> </a:t>
            </a:r>
          </a:p>
          <a:p>
            <a:r>
              <a:rPr lang="en-US" sz="8000" dirty="0"/>
              <a:t>H </a:t>
            </a:r>
            <a:r>
              <a:rPr lang="el-GR" sz="8000" dirty="0"/>
              <a:t>λαίδη </a:t>
            </a:r>
            <a:r>
              <a:rPr lang="en-US" sz="8000" dirty="0"/>
              <a:t> Montague,</a:t>
            </a:r>
            <a:r>
              <a:rPr lang="el-GR" sz="8000" dirty="0"/>
              <a:t> σύζυγος άγγλου πρεσβευτή  στην Κωνσταντινούπολη, μάρτυρας  πρακτικής  εμβολιασμού κατά  ευλογιάς –</a:t>
            </a:r>
            <a:r>
              <a:rPr lang="en-US" sz="8000" dirty="0"/>
              <a:t> </a:t>
            </a:r>
            <a:r>
              <a:rPr lang="el-GR" sz="8000" dirty="0"/>
              <a:t>δαμαλισμός – σκαριφισμός δέρματος υγιούς ατόμου με  ζώντα ιό ευλογιάς από  πύον  φλύκταινας ατόμου  ήπιας </a:t>
            </a:r>
            <a:r>
              <a:rPr lang="el-GR" sz="8000" dirty="0" err="1"/>
              <a:t>νόσησης</a:t>
            </a:r>
            <a:r>
              <a:rPr lang="el-GR" sz="8000" dirty="0"/>
              <a:t> - αδελφός της πέθανε από</a:t>
            </a:r>
            <a:r>
              <a:rPr lang="en-US" sz="8000" dirty="0"/>
              <a:t> </a:t>
            </a:r>
            <a:r>
              <a:rPr lang="el-GR" sz="8000" dirty="0"/>
              <a:t> ευλογιά </a:t>
            </a:r>
            <a:r>
              <a:rPr lang="en-US" sz="8000" dirty="0"/>
              <a:t>1713 </a:t>
            </a:r>
            <a:r>
              <a:rPr lang="el-GR" sz="8000" dirty="0"/>
              <a:t>και δική της  ομορφιά  αμαυρωθείσα από  την ασθένεια </a:t>
            </a:r>
            <a:r>
              <a:rPr lang="en-US" sz="8000" dirty="0"/>
              <a:t>1715</a:t>
            </a:r>
            <a:endParaRPr lang="el-GR" sz="8000" dirty="0"/>
          </a:p>
          <a:p>
            <a:r>
              <a:rPr lang="el-GR" sz="8000" dirty="0"/>
              <a:t> Επιστροφή  Λονδίνο μετά το </a:t>
            </a:r>
            <a:r>
              <a:rPr lang="en-US" sz="8000" dirty="0"/>
              <a:t>1717</a:t>
            </a:r>
            <a:r>
              <a:rPr lang="el-GR" sz="8000" dirty="0"/>
              <a:t> </a:t>
            </a:r>
            <a:r>
              <a:rPr lang="en-US" sz="8000" dirty="0"/>
              <a:t>,</a:t>
            </a:r>
            <a:r>
              <a:rPr lang="el-GR" sz="8000" dirty="0"/>
              <a:t>σύστησε  διαδικασία με ενθουσιασμό αλλά  συνάντησε μεγάλη αντίσταση  ιατρικού κατεστημένου  απέναντι σε     ανατολίτικη λαϊκή θεραπευτική  πρακτική</a:t>
            </a:r>
          </a:p>
          <a:p>
            <a:r>
              <a:rPr lang="el-GR" sz="8000" dirty="0">
                <a:latin typeface="Times New Roman" pitchFamily="18" charset="0"/>
                <a:cs typeface="Times New Roman" pitchFamily="18" charset="0"/>
              </a:rPr>
              <a:t>σχετικές δημοσιεύσεις από Έλληνες  γιατρούς  Εμμανουήλ </a:t>
            </a:r>
            <a:r>
              <a:rPr lang="el-GR" sz="8000" dirty="0" err="1">
                <a:latin typeface="Times New Roman" pitchFamily="18" charset="0"/>
                <a:cs typeface="Times New Roman" pitchFamily="18" charset="0"/>
              </a:rPr>
              <a:t>Τιμόνη</a:t>
            </a:r>
            <a:r>
              <a:rPr lang="el-GR" sz="8000" dirty="0">
                <a:latin typeface="Times New Roman" pitchFamily="18" charset="0"/>
                <a:cs typeface="Times New Roman" pitchFamily="18" charset="0"/>
              </a:rPr>
              <a:t> (Οξφόρδη 1713) και Ιάκωβο </a:t>
            </a:r>
            <a:r>
              <a:rPr lang="el-GR" sz="8000" dirty="0" err="1">
                <a:latin typeface="Times New Roman" pitchFamily="18" charset="0"/>
                <a:cs typeface="Times New Roman" pitchFamily="18" charset="0"/>
              </a:rPr>
              <a:t>Πυλαρινό</a:t>
            </a:r>
            <a:r>
              <a:rPr lang="el-GR" sz="8000" dirty="0">
                <a:latin typeface="Times New Roman" pitchFamily="18" charset="0"/>
                <a:cs typeface="Times New Roman" pitchFamily="18" charset="0"/>
              </a:rPr>
              <a:t> (Βενετία 1715) : πρακτική ενοφθαλμισμού  από γυναίκες Θεσσαλίας και Μακεδονίας Ελλάδα</a:t>
            </a:r>
          </a:p>
          <a:p>
            <a:endParaRPr lang="el-GR" sz="8000" dirty="0"/>
          </a:p>
          <a:p>
            <a:endParaRPr lang="en-US" dirty="0">
              <a:latin typeface="Times New Roman" pitchFamily="18" charset="0"/>
              <a:cs typeface="Times New Roman" pitchFamily="18" charset="0"/>
            </a:endParaRPr>
          </a:p>
          <a:p>
            <a:endParaRPr lang="el-GR" b="1" dirty="0">
              <a:solidFill>
                <a:srgbClr val="FF0000"/>
              </a:solidFill>
              <a:latin typeface="Times New Roman" pitchFamily="18" charset="0"/>
              <a:cs typeface="Times New Roman" pitchFamily="18" charset="0"/>
            </a:endParaRPr>
          </a:p>
          <a:p>
            <a:endParaRPr lang="el-GR"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88640"/>
            <a:ext cx="8229600" cy="792088"/>
          </a:xfrm>
        </p:spPr>
        <p:txBody>
          <a:bodyPr>
            <a:normAutofit/>
          </a:bodyPr>
          <a:lstStyle/>
          <a:p>
            <a:r>
              <a:rPr lang="en-US" sz="3200" b="1" dirty="0">
                <a:solidFill>
                  <a:srgbClr val="FF0000"/>
                </a:solidFill>
              </a:rPr>
              <a:t>Metchnikoff 1845-1916</a:t>
            </a:r>
            <a:r>
              <a:rPr lang="el-GR" sz="3200" b="1" dirty="0">
                <a:solidFill>
                  <a:srgbClr val="FF0000"/>
                </a:solidFill>
              </a:rPr>
              <a:t> φαγοκύτταρο</a:t>
            </a:r>
            <a:endParaRPr lang="el-GR" sz="3200" dirty="0">
              <a:solidFill>
                <a:srgbClr val="FF0000"/>
              </a:solidFill>
            </a:endParaRPr>
          </a:p>
        </p:txBody>
      </p:sp>
      <p:sp>
        <p:nvSpPr>
          <p:cNvPr id="3" name="2 - Θέση περιεχομένου"/>
          <p:cNvSpPr>
            <a:spLocks noGrp="1"/>
          </p:cNvSpPr>
          <p:nvPr>
            <p:ph idx="1"/>
          </p:nvPr>
        </p:nvSpPr>
        <p:spPr>
          <a:xfrm>
            <a:off x="457200" y="1124744"/>
            <a:ext cx="8229600" cy="5001419"/>
          </a:xfrm>
        </p:spPr>
        <p:txBody>
          <a:bodyPr>
            <a:normAutofit fontScale="55000" lnSpcReduction="20000"/>
          </a:bodyPr>
          <a:lstStyle/>
          <a:p>
            <a:endParaRPr lang="el-GR" sz="3800" dirty="0">
              <a:latin typeface="Times New Roman" pitchFamily="18" charset="0"/>
              <a:cs typeface="Times New Roman" pitchFamily="18" charset="0"/>
            </a:endParaRPr>
          </a:p>
          <a:p>
            <a:r>
              <a:rPr lang="en-US" sz="3800" dirty="0">
                <a:latin typeface="Times New Roman" pitchFamily="18" charset="0"/>
                <a:cs typeface="Times New Roman" pitchFamily="18" charset="0"/>
              </a:rPr>
              <a:t>Metchnikoff  </a:t>
            </a:r>
            <a:r>
              <a:rPr lang="el-GR" sz="3800" dirty="0">
                <a:latin typeface="Times New Roman" pitchFamily="18" charset="0"/>
                <a:cs typeface="Times New Roman" pitchFamily="18" charset="0"/>
              </a:rPr>
              <a:t>επινόησε  όρο   </a:t>
            </a:r>
            <a:r>
              <a:rPr lang="el-GR" sz="3800" b="1" dirty="0">
                <a:solidFill>
                  <a:srgbClr val="FF0000"/>
                </a:solidFill>
                <a:latin typeface="Times New Roman" pitchFamily="18" charset="0"/>
                <a:cs typeface="Times New Roman" pitchFamily="18" charset="0"/>
              </a:rPr>
              <a:t>φαγοκύτταρο – </a:t>
            </a:r>
            <a:r>
              <a:rPr lang="en-US" sz="3800" b="1" dirty="0">
                <a:solidFill>
                  <a:srgbClr val="FF0000"/>
                </a:solidFill>
                <a:latin typeface="Times New Roman" pitchFamily="18" charset="0"/>
                <a:cs typeface="Times New Roman" pitchFamily="18" charset="0"/>
              </a:rPr>
              <a:t>phagocyte</a:t>
            </a:r>
            <a:r>
              <a:rPr lang="el-GR" sz="3800" b="1" dirty="0">
                <a:solidFill>
                  <a:srgbClr val="FF0000"/>
                </a:solidFill>
                <a:latin typeface="Times New Roman" pitchFamily="18" charset="0"/>
                <a:cs typeface="Times New Roman" pitchFamily="18" charset="0"/>
              </a:rPr>
              <a:t> </a:t>
            </a:r>
            <a:r>
              <a:rPr lang="el-GR" sz="3800" dirty="0">
                <a:latin typeface="Times New Roman" pitchFamily="18" charset="0"/>
                <a:cs typeface="Times New Roman" pitchFamily="18" charset="0"/>
              </a:rPr>
              <a:t>,</a:t>
            </a:r>
            <a:r>
              <a:rPr lang="en-US" sz="3800" dirty="0">
                <a:latin typeface="Times New Roman" pitchFamily="18" charset="0"/>
                <a:cs typeface="Times New Roman" pitchFamily="18" charset="0"/>
              </a:rPr>
              <a:t> </a:t>
            </a:r>
            <a:r>
              <a:rPr lang="el-GR" sz="3800" dirty="0">
                <a:latin typeface="Times New Roman" pitchFamily="18" charset="0"/>
                <a:cs typeface="Times New Roman" pitchFamily="18" charset="0"/>
              </a:rPr>
              <a:t>από τις ελληνικές λέξεις</a:t>
            </a:r>
            <a:r>
              <a:rPr lang="en-US" sz="3800" dirty="0">
                <a:latin typeface="Times New Roman" pitchFamily="18" charset="0"/>
                <a:cs typeface="Times New Roman" pitchFamily="18" charset="0"/>
              </a:rPr>
              <a:t>, “phages”, “to eat”, </a:t>
            </a:r>
            <a:r>
              <a:rPr lang="el-GR" sz="3800" dirty="0">
                <a:latin typeface="Times New Roman" pitchFamily="18" charset="0"/>
                <a:cs typeface="Times New Roman" pitchFamily="18" charset="0"/>
              </a:rPr>
              <a:t>και</a:t>
            </a:r>
            <a:r>
              <a:rPr lang="en-US" sz="3800" dirty="0">
                <a:latin typeface="Times New Roman" pitchFamily="18" charset="0"/>
                <a:cs typeface="Times New Roman" pitchFamily="18" charset="0"/>
              </a:rPr>
              <a:t> “</a:t>
            </a:r>
            <a:r>
              <a:rPr lang="en-US" sz="3800" dirty="0" err="1">
                <a:latin typeface="Times New Roman" pitchFamily="18" charset="0"/>
                <a:cs typeface="Times New Roman" pitchFamily="18" charset="0"/>
              </a:rPr>
              <a:t>cyte</a:t>
            </a:r>
            <a:r>
              <a:rPr lang="en-US" sz="3800" dirty="0">
                <a:latin typeface="Times New Roman" pitchFamily="18" charset="0"/>
                <a:cs typeface="Times New Roman" pitchFamily="18" charset="0"/>
              </a:rPr>
              <a:t>”, “cell”</a:t>
            </a:r>
            <a:endParaRPr lang="el-GR" sz="3800" dirty="0">
              <a:latin typeface="Times New Roman" pitchFamily="18" charset="0"/>
              <a:cs typeface="Times New Roman" pitchFamily="18" charset="0"/>
            </a:endParaRPr>
          </a:p>
          <a:p>
            <a:pPr>
              <a:defRPr/>
            </a:pPr>
            <a:r>
              <a:rPr lang="en-US" sz="3800" dirty="0">
                <a:latin typeface="Times New Roman" pitchFamily="18" charset="0"/>
                <a:cs typeface="Times New Roman" pitchFamily="18" charset="0"/>
              </a:rPr>
              <a:t> </a:t>
            </a:r>
            <a:r>
              <a:rPr lang="el-GR" sz="3800" dirty="0">
                <a:latin typeface="Times New Roman" pitchFamily="18" charset="0"/>
                <a:cs typeface="Times New Roman" pitchFamily="18" charset="0"/>
              </a:rPr>
              <a:t>υπό κατάλληλες συνθήκες, προστατευτικά κύτταρα  μέσα σε έναν οργανισμό  προκαλούν  ανοσολογική αντίδραση επιτιθέμενα και προσλαμβάνοντας - εξουδετερώνοντας  ξένες  ύλες</a:t>
            </a:r>
          </a:p>
          <a:p>
            <a:pPr>
              <a:defRPr/>
            </a:pPr>
            <a:r>
              <a:rPr lang="en-US" sz="3800" b="1" dirty="0">
                <a:solidFill>
                  <a:srgbClr val="FF0000"/>
                </a:solidFill>
                <a:latin typeface="Times New Roman" pitchFamily="18" charset="0"/>
                <a:cs typeface="Times New Roman" pitchFamily="18" charset="0"/>
              </a:rPr>
              <a:t>Pasteur</a:t>
            </a:r>
            <a:r>
              <a:rPr lang="el-GR" sz="3800" dirty="0">
                <a:latin typeface="Times New Roman" pitchFamily="18" charset="0"/>
                <a:cs typeface="Times New Roman" pitchFamily="18" charset="0"/>
              </a:rPr>
              <a:t> : αρχές ανοσοποίησης  με εμβόλια  προστασία  από μικρόβια :      </a:t>
            </a:r>
            <a:r>
              <a:rPr lang="el-GR" sz="3800" b="1" dirty="0">
                <a:solidFill>
                  <a:srgbClr val="FF0000"/>
                </a:solidFill>
                <a:latin typeface="Times New Roman" pitchFamily="18" charset="0"/>
                <a:cs typeface="Times New Roman" pitchFamily="18" charset="0"/>
              </a:rPr>
              <a:t>Ανάρρωση από  λοιμώδη νόσο  =  ανοσία σε μελλοντική προσβολή</a:t>
            </a:r>
            <a:endParaRPr lang="en-US" sz="3800" b="1" dirty="0">
              <a:solidFill>
                <a:srgbClr val="FF0000"/>
              </a:solidFill>
              <a:latin typeface="Times New Roman" pitchFamily="18" charset="0"/>
              <a:cs typeface="Times New Roman" pitchFamily="18" charset="0"/>
            </a:endParaRPr>
          </a:p>
          <a:p>
            <a:pPr>
              <a:lnSpc>
                <a:spcPct val="90000"/>
              </a:lnSpc>
              <a:buNone/>
            </a:pPr>
            <a:r>
              <a:rPr lang="el-GR" sz="3800" dirty="0">
                <a:solidFill>
                  <a:srgbClr val="FF0000"/>
                </a:solidFill>
                <a:latin typeface="Times New Roman" pitchFamily="18" charset="0"/>
                <a:cs typeface="Times New Roman" pitchFamily="18" charset="0"/>
              </a:rPr>
              <a:t>      </a:t>
            </a:r>
            <a:r>
              <a:rPr lang="el-GR" sz="3800" dirty="0">
                <a:latin typeface="Times New Roman" pitchFamily="18" charset="0"/>
                <a:cs typeface="Times New Roman" pitchFamily="18" charset="0"/>
              </a:rPr>
              <a:t>Κλήθηκε να επινοήσει τρόπο πρόληψης  χολέρας  σε κοτόπουλα</a:t>
            </a:r>
            <a:r>
              <a:rPr lang="en-US" sz="3800" dirty="0">
                <a:latin typeface="Times New Roman" pitchFamily="18" charset="0"/>
                <a:cs typeface="Times New Roman" pitchFamily="18" charset="0"/>
              </a:rPr>
              <a:t> </a:t>
            </a:r>
            <a:endParaRPr lang="el-GR" sz="3800" dirty="0">
              <a:latin typeface="Times New Roman" pitchFamily="18" charset="0"/>
              <a:cs typeface="Times New Roman" pitchFamily="18" charset="0"/>
            </a:endParaRPr>
          </a:p>
          <a:p>
            <a:pPr>
              <a:lnSpc>
                <a:spcPct val="90000"/>
              </a:lnSpc>
              <a:buNone/>
            </a:pPr>
            <a:r>
              <a:rPr lang="el-GR" sz="3800" dirty="0">
                <a:latin typeface="Times New Roman" pitchFamily="18" charset="0"/>
                <a:cs typeface="Times New Roman" pitchFamily="18" charset="0"/>
              </a:rPr>
              <a:t>      Συνάδελφοι </a:t>
            </a:r>
            <a:r>
              <a:rPr lang="en-US" sz="3800" dirty="0">
                <a:latin typeface="Times New Roman" pitchFamily="18" charset="0"/>
                <a:cs typeface="Times New Roman" pitchFamily="18" charset="0"/>
              </a:rPr>
              <a:t>Pasteur </a:t>
            </a:r>
            <a:r>
              <a:rPr lang="el-GR" sz="3800" dirty="0">
                <a:latin typeface="Times New Roman" pitchFamily="18" charset="0"/>
                <a:cs typeface="Times New Roman" pitchFamily="18" charset="0"/>
              </a:rPr>
              <a:t> ανέβαλαν ενοφθαλμισμό χολέρας σε  μία ομάδα κοτόπουλων και προέκυψε </a:t>
            </a:r>
            <a:r>
              <a:rPr lang="el-GR" sz="3800" dirty="0">
                <a:solidFill>
                  <a:srgbClr val="FF0000"/>
                </a:solidFill>
                <a:latin typeface="Times New Roman" pitchFamily="18" charset="0"/>
                <a:cs typeface="Times New Roman" pitchFamily="18" charset="0"/>
              </a:rPr>
              <a:t>μια αξιόλογη ανακάλυψη</a:t>
            </a:r>
            <a:r>
              <a:rPr lang="en-US" sz="3800" dirty="0">
                <a:solidFill>
                  <a:srgbClr val="FF0000"/>
                </a:solidFill>
                <a:latin typeface="Times New Roman" pitchFamily="18" charset="0"/>
                <a:cs typeface="Times New Roman" pitchFamily="18" charset="0"/>
              </a:rPr>
              <a:t> </a:t>
            </a:r>
            <a:r>
              <a:rPr lang="el-GR" sz="3800" dirty="0">
                <a:latin typeface="Times New Roman" pitchFamily="18" charset="0"/>
                <a:cs typeface="Times New Roman" pitchFamily="18" charset="0"/>
              </a:rPr>
              <a:t>:</a:t>
            </a:r>
          </a:p>
          <a:p>
            <a:pPr>
              <a:lnSpc>
                <a:spcPct val="90000"/>
              </a:lnSpc>
              <a:buNone/>
            </a:pPr>
            <a:r>
              <a:rPr lang="el-GR" sz="3800" dirty="0">
                <a:latin typeface="Times New Roman" pitchFamily="18" charset="0"/>
                <a:cs typeface="Times New Roman" pitchFamily="18" charset="0"/>
              </a:rPr>
              <a:t>      ενοφθαλμισμός με αυτές τις παραμελημένες καλλιέργειες έκανε τα κοτόπουλα  άνοσα στην  χολέρα των πτηνών  - </a:t>
            </a:r>
            <a:r>
              <a:rPr lang="el-GR" sz="3800" dirty="0">
                <a:solidFill>
                  <a:srgbClr val="FF0000"/>
                </a:solidFill>
                <a:latin typeface="Times New Roman" pitchFamily="18" charset="0"/>
                <a:cs typeface="Times New Roman" pitchFamily="18" charset="0"/>
              </a:rPr>
              <a:t>τα μικρόβια είχαν αδυνατήσει ή εξασθενήσει </a:t>
            </a:r>
            <a:r>
              <a:rPr lang="en-US" sz="3800" dirty="0">
                <a:solidFill>
                  <a:srgbClr val="FF0000"/>
                </a:solidFill>
                <a:latin typeface="Times New Roman" pitchFamily="18" charset="0"/>
                <a:cs typeface="Times New Roman" pitchFamily="18" charset="0"/>
              </a:rPr>
              <a:t> </a:t>
            </a:r>
          </a:p>
          <a:p>
            <a:pPr>
              <a:lnSpc>
                <a:spcPct val="90000"/>
              </a:lnSpc>
              <a:buNone/>
            </a:pPr>
            <a:r>
              <a:rPr lang="el-GR" sz="3800" dirty="0">
                <a:latin typeface="Times New Roman" pitchFamily="18" charset="0"/>
                <a:cs typeface="Times New Roman" pitchFamily="18" charset="0"/>
              </a:rPr>
              <a:t>      </a:t>
            </a:r>
            <a:r>
              <a:rPr lang="en-US" sz="3800" dirty="0">
                <a:latin typeface="Times New Roman" pitchFamily="18" charset="0"/>
                <a:cs typeface="Times New Roman" pitchFamily="18" charset="0"/>
              </a:rPr>
              <a:t>Pasteur </a:t>
            </a:r>
            <a:r>
              <a:rPr lang="el-GR" sz="3800" dirty="0">
                <a:latin typeface="Times New Roman" pitchFamily="18" charset="0"/>
                <a:cs typeface="Times New Roman" pitchFamily="18" charset="0"/>
              </a:rPr>
              <a:t>εξασθένησε  </a:t>
            </a:r>
            <a:r>
              <a:rPr lang="el-GR" sz="3800" dirty="0">
                <a:solidFill>
                  <a:srgbClr val="FF0000"/>
                </a:solidFill>
                <a:latin typeface="Times New Roman" pitchFamily="18" charset="0"/>
                <a:cs typeface="Times New Roman" pitchFamily="18" charset="0"/>
              </a:rPr>
              <a:t>ιό λύσσας (</a:t>
            </a:r>
            <a:r>
              <a:rPr lang="en-US" sz="3800" dirty="0">
                <a:solidFill>
                  <a:srgbClr val="FF0000"/>
                </a:solidFill>
                <a:latin typeface="Times New Roman" pitchFamily="18" charset="0"/>
                <a:cs typeface="Times New Roman" pitchFamily="18" charset="0"/>
              </a:rPr>
              <a:t>rabies virus</a:t>
            </a:r>
            <a:r>
              <a:rPr lang="el-GR" sz="3800" dirty="0">
                <a:solidFill>
                  <a:srgbClr val="FF0000"/>
                </a:solidFill>
                <a:latin typeface="Times New Roman" pitchFamily="18" charset="0"/>
                <a:cs typeface="Times New Roman" pitchFamily="18" charset="0"/>
              </a:rPr>
              <a:t> θνητότητα 100%) </a:t>
            </a:r>
            <a:r>
              <a:rPr lang="el-GR" sz="3800" dirty="0">
                <a:latin typeface="Times New Roman" pitchFamily="18" charset="0"/>
                <a:cs typeface="Times New Roman" pitchFamily="18" charset="0"/>
              </a:rPr>
              <a:t>, καλλιεργώντας τον σε κουνέλια</a:t>
            </a:r>
            <a:r>
              <a:rPr lang="en-US" sz="3800" dirty="0">
                <a:latin typeface="Times New Roman" pitchFamily="18" charset="0"/>
                <a:cs typeface="Times New Roman" pitchFamily="18" charset="0"/>
              </a:rPr>
              <a:t> </a:t>
            </a:r>
            <a:r>
              <a:rPr lang="el-GR" sz="3800" dirty="0">
                <a:latin typeface="Times New Roman" pitchFamily="18" charset="0"/>
                <a:cs typeface="Times New Roman" pitchFamily="18" charset="0"/>
              </a:rPr>
              <a:t>. Χορηγήθηκε  1885 σε παιδί που δέχθηκε επίθεση σκύλου , δεν ανέπτυξε συμπτώματα και επέζησε</a:t>
            </a:r>
            <a:endParaRPr lang="en-US" sz="3800" dirty="0">
              <a:latin typeface="Times New Roman" pitchFamily="18" charset="0"/>
              <a:cs typeface="Times New Roman" pitchFamily="18" charset="0"/>
            </a:endParaRPr>
          </a:p>
          <a:p>
            <a:endParaRPr lang="el-GR" b="1"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78098"/>
          </a:xfrm>
        </p:spPr>
        <p:txBody>
          <a:bodyPr>
            <a:normAutofit/>
          </a:bodyPr>
          <a:lstStyle/>
          <a:p>
            <a:r>
              <a:rPr lang="el-GR" sz="3600" b="1" dirty="0" err="1">
                <a:solidFill>
                  <a:srgbClr val="FF0000"/>
                </a:solidFill>
              </a:rPr>
              <a:t>Τροφιμογενείς</a:t>
            </a:r>
            <a:r>
              <a:rPr lang="el-GR" sz="3600" b="1" dirty="0">
                <a:solidFill>
                  <a:srgbClr val="FF0000"/>
                </a:solidFill>
              </a:rPr>
              <a:t>  ασθένειες</a:t>
            </a:r>
          </a:p>
        </p:txBody>
      </p:sp>
      <p:sp>
        <p:nvSpPr>
          <p:cNvPr id="3" name="2 - Θέση περιεχομένου"/>
          <p:cNvSpPr>
            <a:spLocks noGrp="1"/>
          </p:cNvSpPr>
          <p:nvPr>
            <p:ph idx="1"/>
          </p:nvPr>
        </p:nvSpPr>
        <p:spPr>
          <a:xfrm>
            <a:off x="457200" y="1052736"/>
            <a:ext cx="8229600" cy="5073427"/>
          </a:xfrm>
        </p:spPr>
        <p:txBody>
          <a:bodyPr>
            <a:normAutofit fontScale="77500" lnSpcReduction="20000"/>
          </a:bodyPr>
          <a:lstStyle/>
          <a:p>
            <a:r>
              <a:rPr lang="el-GR" dirty="0"/>
              <a:t>Πάνω από </a:t>
            </a:r>
            <a:r>
              <a:rPr lang="el-GR" dirty="0">
                <a:solidFill>
                  <a:srgbClr val="FF0000"/>
                </a:solidFill>
              </a:rPr>
              <a:t>250 </a:t>
            </a:r>
            <a:r>
              <a:rPr lang="el-GR" dirty="0" err="1">
                <a:solidFill>
                  <a:srgbClr val="FF0000"/>
                </a:solidFill>
              </a:rPr>
              <a:t>τροφιμογενείς</a:t>
            </a:r>
            <a:r>
              <a:rPr lang="el-GR" dirty="0">
                <a:solidFill>
                  <a:srgbClr val="FF0000"/>
                </a:solidFill>
              </a:rPr>
              <a:t>  ασθένειες  </a:t>
            </a:r>
            <a:r>
              <a:rPr lang="el-GR" dirty="0"/>
              <a:t>οφείλονται σε ιούς , βακτήρια , παράσιτα , τοξίνες, </a:t>
            </a:r>
            <a:r>
              <a:rPr lang="en-US" dirty="0"/>
              <a:t> </a:t>
            </a:r>
            <a:r>
              <a:rPr lang="en-US" dirty="0" err="1"/>
              <a:t>prions</a:t>
            </a:r>
            <a:r>
              <a:rPr lang="el-GR" dirty="0"/>
              <a:t> </a:t>
            </a:r>
          </a:p>
          <a:p>
            <a:pPr>
              <a:buNone/>
            </a:pPr>
            <a:r>
              <a:rPr lang="el-GR" dirty="0"/>
              <a:t>    </a:t>
            </a:r>
            <a:r>
              <a:rPr lang="en-US" dirty="0"/>
              <a:t>CDC  2010</a:t>
            </a:r>
            <a:r>
              <a:rPr lang="el-GR" dirty="0"/>
              <a:t> : ετησίως  τροφικές δηλητηριάσεις  1 στους 6 Αμερικανούς  = </a:t>
            </a:r>
            <a:r>
              <a:rPr lang="en-US" dirty="0"/>
              <a:t> 48 million </a:t>
            </a:r>
            <a:r>
              <a:rPr lang="el-GR" dirty="0"/>
              <a:t> νοσούν, </a:t>
            </a:r>
            <a:r>
              <a:rPr lang="en-US" dirty="0"/>
              <a:t>128,000 </a:t>
            </a:r>
            <a:r>
              <a:rPr lang="el-GR" dirty="0"/>
              <a:t> νοσηλεύονται </a:t>
            </a:r>
            <a:r>
              <a:rPr lang="en-US" dirty="0"/>
              <a:t> </a:t>
            </a:r>
            <a:r>
              <a:rPr lang="el-GR" dirty="0"/>
              <a:t>και </a:t>
            </a:r>
            <a:r>
              <a:rPr lang="en-US" dirty="0"/>
              <a:t> 3000</a:t>
            </a:r>
            <a:r>
              <a:rPr lang="el-GR" dirty="0"/>
              <a:t> καταλήγουν</a:t>
            </a:r>
          </a:p>
          <a:p>
            <a:r>
              <a:rPr lang="el-GR" dirty="0">
                <a:solidFill>
                  <a:srgbClr val="FF0000"/>
                </a:solidFill>
              </a:rPr>
              <a:t>5 </a:t>
            </a:r>
            <a:r>
              <a:rPr lang="el-GR" dirty="0" err="1">
                <a:solidFill>
                  <a:srgbClr val="FF0000"/>
                </a:solidFill>
              </a:rPr>
              <a:t>κυριώτερα</a:t>
            </a:r>
            <a:r>
              <a:rPr lang="el-GR" dirty="0">
                <a:solidFill>
                  <a:srgbClr val="FF0000"/>
                </a:solidFill>
              </a:rPr>
              <a:t> παθογόνα  </a:t>
            </a:r>
            <a:r>
              <a:rPr lang="el-GR" dirty="0" err="1">
                <a:solidFill>
                  <a:srgbClr val="FF0000"/>
                </a:solidFill>
              </a:rPr>
              <a:t>τροφιμογενών</a:t>
            </a:r>
            <a:r>
              <a:rPr lang="el-GR" dirty="0">
                <a:solidFill>
                  <a:srgbClr val="FF0000"/>
                </a:solidFill>
              </a:rPr>
              <a:t> νόσων  κατά </a:t>
            </a:r>
            <a:r>
              <a:rPr lang="en-US" dirty="0">
                <a:solidFill>
                  <a:srgbClr val="FF0000"/>
                </a:solidFill>
              </a:rPr>
              <a:t> </a:t>
            </a:r>
            <a:r>
              <a:rPr lang="el-GR" dirty="0">
                <a:solidFill>
                  <a:srgbClr val="FF0000"/>
                </a:solidFill>
              </a:rPr>
              <a:t>αύξουσα σειρά συχνότητας</a:t>
            </a:r>
            <a:r>
              <a:rPr lang="el-GR" dirty="0"/>
              <a:t>  : </a:t>
            </a:r>
            <a:r>
              <a:rPr lang="en-US" i="1" dirty="0"/>
              <a:t>Norovirus</a:t>
            </a:r>
            <a:r>
              <a:rPr lang="el-GR" i="1" dirty="0"/>
              <a:t>, </a:t>
            </a:r>
            <a:r>
              <a:rPr lang="en-US" i="1" dirty="0"/>
              <a:t>Salmonella</a:t>
            </a:r>
            <a:r>
              <a:rPr lang="el-GR" i="1" dirty="0"/>
              <a:t> </a:t>
            </a:r>
            <a:r>
              <a:rPr lang="en-US" i="1" dirty="0"/>
              <a:t>nontyphoidal</a:t>
            </a:r>
            <a:r>
              <a:rPr lang="el-GR" dirty="0"/>
              <a:t>,</a:t>
            </a:r>
            <a:r>
              <a:rPr lang="en-US" dirty="0"/>
              <a:t> </a:t>
            </a:r>
            <a:r>
              <a:rPr lang="el-GR" dirty="0"/>
              <a:t> </a:t>
            </a:r>
            <a:r>
              <a:rPr lang="en-US" i="1" dirty="0"/>
              <a:t>Clostridium perfringens</a:t>
            </a:r>
            <a:r>
              <a:rPr lang="el-GR" dirty="0"/>
              <a:t>,</a:t>
            </a:r>
            <a:r>
              <a:rPr lang="en-US" dirty="0"/>
              <a:t> </a:t>
            </a:r>
            <a:r>
              <a:rPr lang="en-US" i="1" dirty="0"/>
              <a:t>Campylobacter</a:t>
            </a:r>
            <a:r>
              <a:rPr lang="en-US" dirty="0"/>
              <a:t> species</a:t>
            </a:r>
            <a:r>
              <a:rPr lang="el-GR" dirty="0"/>
              <a:t>,</a:t>
            </a:r>
            <a:r>
              <a:rPr lang="en-US" dirty="0"/>
              <a:t> </a:t>
            </a:r>
            <a:r>
              <a:rPr lang="en-US" i="1" dirty="0"/>
              <a:t>Staphylococcus aureus</a:t>
            </a:r>
            <a:endParaRPr lang="el-GR" i="1" dirty="0"/>
          </a:p>
          <a:p>
            <a:r>
              <a:rPr lang="el-GR" dirty="0">
                <a:solidFill>
                  <a:srgbClr val="FF0000"/>
                </a:solidFill>
              </a:rPr>
              <a:t>Αίτια  Νοσηλείας :</a:t>
            </a:r>
            <a:r>
              <a:rPr lang="el-GR" dirty="0"/>
              <a:t> </a:t>
            </a:r>
            <a:r>
              <a:rPr lang="en-US" dirty="0"/>
              <a:t>S</a:t>
            </a:r>
            <a:r>
              <a:rPr lang="en-US" i="1" dirty="0"/>
              <a:t>almonella</a:t>
            </a:r>
            <a:r>
              <a:rPr lang="en-US" dirty="0"/>
              <a:t> nontyphoidal</a:t>
            </a:r>
            <a:r>
              <a:rPr lang="el-GR" dirty="0"/>
              <a:t>, </a:t>
            </a:r>
            <a:r>
              <a:rPr lang="en-US" i="1" dirty="0"/>
              <a:t>Norovirus</a:t>
            </a:r>
            <a:r>
              <a:rPr lang="el-GR" dirty="0"/>
              <a:t>, </a:t>
            </a:r>
            <a:r>
              <a:rPr lang="en-US" i="1" dirty="0"/>
              <a:t>Campylobacter</a:t>
            </a:r>
            <a:r>
              <a:rPr lang="en-US" dirty="0"/>
              <a:t> species</a:t>
            </a:r>
            <a:r>
              <a:rPr lang="el-GR" dirty="0"/>
              <a:t>,</a:t>
            </a:r>
            <a:r>
              <a:rPr lang="en-US" i="1" dirty="0"/>
              <a:t>Toxoplasma gondii</a:t>
            </a:r>
            <a:r>
              <a:rPr lang="el-GR" dirty="0"/>
              <a:t>, </a:t>
            </a:r>
            <a:r>
              <a:rPr lang="en-US" i="1" dirty="0"/>
              <a:t>Escherichia coli</a:t>
            </a:r>
            <a:r>
              <a:rPr lang="en-US" dirty="0"/>
              <a:t> (STEC) O157</a:t>
            </a:r>
            <a:endParaRPr lang="el-GR" dirty="0"/>
          </a:p>
          <a:p>
            <a:r>
              <a:rPr lang="el-GR" dirty="0">
                <a:solidFill>
                  <a:srgbClr val="FF0000"/>
                </a:solidFill>
              </a:rPr>
              <a:t>Αίτια Θανάτου:</a:t>
            </a:r>
            <a:r>
              <a:rPr lang="el-GR" dirty="0"/>
              <a:t> </a:t>
            </a:r>
            <a:r>
              <a:rPr lang="en-US" dirty="0"/>
              <a:t>nontyphoidal Salmonella spp. (28%), T</a:t>
            </a:r>
            <a:r>
              <a:rPr lang="en-US" i="1" dirty="0"/>
              <a:t>oxoplasma</a:t>
            </a:r>
            <a:r>
              <a:rPr lang="en-US" dirty="0"/>
              <a:t> gondii (24%), Listeria monocytogenes (19%), </a:t>
            </a:r>
            <a:r>
              <a:rPr lang="el-GR" dirty="0"/>
              <a:t>Ν</a:t>
            </a:r>
            <a:r>
              <a:rPr lang="en-US" dirty="0" err="1"/>
              <a:t>orovirus</a:t>
            </a:r>
            <a:r>
              <a:rPr lang="en-US" dirty="0"/>
              <a:t> (11%)</a:t>
            </a:r>
            <a:endParaRPr lang="el-GR" dirty="0"/>
          </a:p>
          <a:p>
            <a:endParaRPr lang="el-GR"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476672"/>
            <a:ext cx="8363272" cy="1080120"/>
          </a:xfrm>
        </p:spPr>
        <p:txBody>
          <a:bodyPr>
            <a:noAutofit/>
          </a:bodyPr>
          <a:lstStyle/>
          <a:p>
            <a:r>
              <a:rPr lang="en-US" sz="2800" b="1" dirty="0">
                <a:solidFill>
                  <a:srgbClr val="FF0000"/>
                </a:solidFill>
              </a:rPr>
              <a:t>Nicolas Appert ( 1749 – 1841) -“Father of Food Science"</a:t>
            </a:r>
            <a:endParaRPr lang="el-GR" sz="2800" b="1" dirty="0">
              <a:solidFill>
                <a:srgbClr val="FF0000"/>
              </a:solidFill>
            </a:endParaRPr>
          </a:p>
        </p:txBody>
      </p:sp>
      <p:sp>
        <p:nvSpPr>
          <p:cNvPr id="3" name="2 - Θέση περιεχομένου"/>
          <p:cNvSpPr>
            <a:spLocks noGrp="1"/>
          </p:cNvSpPr>
          <p:nvPr>
            <p:ph idx="1"/>
          </p:nvPr>
        </p:nvSpPr>
        <p:spPr>
          <a:xfrm>
            <a:off x="457200" y="1484784"/>
            <a:ext cx="8229600" cy="4641379"/>
          </a:xfrm>
        </p:spPr>
        <p:txBody>
          <a:bodyPr>
            <a:normAutofit fontScale="77500" lnSpcReduction="20000"/>
          </a:bodyPr>
          <a:lstStyle/>
          <a:p>
            <a:endParaRPr lang="en-US" sz="3000" dirty="0"/>
          </a:p>
          <a:p>
            <a:r>
              <a:rPr lang="el-GR" sz="3400" dirty="0"/>
              <a:t>Κονσερβοποίηση – επανάσταση στην διατήρηση τροφίμων  το 1810  από </a:t>
            </a:r>
            <a:r>
              <a:rPr lang="en-US" sz="3400" dirty="0"/>
              <a:t>Nicolas </a:t>
            </a:r>
            <a:r>
              <a:rPr lang="en-US" sz="3400" dirty="0" err="1"/>
              <a:t>Appert</a:t>
            </a:r>
            <a:r>
              <a:rPr lang="el-GR" sz="3400" dirty="0"/>
              <a:t>, ζαχαροπλάστη στο Παρίσι εφευρέτη της </a:t>
            </a:r>
            <a:r>
              <a:rPr lang="el-GR" sz="3400" dirty="0">
                <a:solidFill>
                  <a:srgbClr val="FF0000"/>
                </a:solidFill>
              </a:rPr>
              <a:t>κονσερβοποίησης </a:t>
            </a:r>
            <a:r>
              <a:rPr lang="el-GR" sz="3400" dirty="0"/>
              <a:t>-  επεξεργασία και σφράγισμα σε αεροστεγή δοχεία</a:t>
            </a:r>
          </a:p>
          <a:p>
            <a:r>
              <a:rPr lang="el-GR" sz="3400" dirty="0"/>
              <a:t>Προς τιμήν του </a:t>
            </a:r>
            <a:r>
              <a:rPr lang="en-US" sz="3400" dirty="0"/>
              <a:t> </a:t>
            </a:r>
            <a:r>
              <a:rPr lang="en-US" sz="3400" dirty="0" err="1"/>
              <a:t>Appert</a:t>
            </a:r>
            <a:r>
              <a:rPr lang="en-US" sz="3400" dirty="0"/>
              <a:t>,</a:t>
            </a:r>
            <a:r>
              <a:rPr lang="el-GR" sz="3400" dirty="0"/>
              <a:t> καλείται και </a:t>
            </a:r>
            <a:r>
              <a:rPr lang="en-US" sz="3400" dirty="0"/>
              <a:t> "</a:t>
            </a:r>
            <a:r>
              <a:rPr lang="en-US" sz="3400" dirty="0" err="1">
                <a:solidFill>
                  <a:srgbClr val="FF0000"/>
                </a:solidFill>
              </a:rPr>
              <a:t>appertization</a:t>
            </a:r>
            <a:r>
              <a:rPr lang="en-US" sz="3400" dirty="0">
                <a:solidFill>
                  <a:srgbClr val="FF0000"/>
                </a:solidFill>
              </a:rPr>
              <a:t>", </a:t>
            </a:r>
            <a:r>
              <a:rPr lang="el-GR" sz="3400" dirty="0">
                <a:solidFill>
                  <a:srgbClr val="FF0000"/>
                </a:solidFill>
              </a:rPr>
              <a:t>   διακριτό </a:t>
            </a:r>
            <a:r>
              <a:rPr lang="el-GR" sz="3400" dirty="0"/>
              <a:t>– </a:t>
            </a:r>
            <a:r>
              <a:rPr lang="el-GR" sz="3400" dirty="0">
                <a:solidFill>
                  <a:srgbClr val="FF0000"/>
                </a:solidFill>
              </a:rPr>
              <a:t>διαφορετικό από παστερίωση</a:t>
            </a:r>
            <a:endParaRPr lang="en-US" sz="3400" baseline="30000" dirty="0">
              <a:solidFill>
                <a:srgbClr val="FF0000"/>
              </a:solidFill>
            </a:endParaRPr>
          </a:p>
          <a:p>
            <a:r>
              <a:rPr lang="el-GR" sz="3400" dirty="0"/>
              <a:t>Από 1</a:t>
            </a:r>
            <a:r>
              <a:rPr lang="en-US" sz="3400" dirty="0"/>
              <a:t>942, </a:t>
            </a:r>
            <a:r>
              <a:rPr lang="el-GR" sz="3400" dirty="0"/>
              <a:t>ετησίως στο Σικάγο, το Ινστιτούτο Τεχνολογίας Τροφίμων έχει καθιερώσει το Βραβείο </a:t>
            </a:r>
            <a:r>
              <a:rPr lang="en-US" sz="3400" dirty="0"/>
              <a:t>Nicolas </a:t>
            </a:r>
            <a:r>
              <a:rPr lang="en-US" sz="3400" dirty="0" err="1"/>
              <a:t>Appert</a:t>
            </a:r>
            <a:r>
              <a:rPr lang="en-US" sz="3400" dirty="0"/>
              <a:t> </a:t>
            </a:r>
            <a:r>
              <a:rPr lang="el-GR" sz="3400" dirty="0"/>
              <a:t>, εις αναγνώριση του  έργου του</a:t>
            </a:r>
            <a:endParaRPr lang="en-US" sz="3400" baseline="30000" dirty="0"/>
          </a:p>
          <a:p>
            <a:r>
              <a:rPr lang="el-GR" sz="3400" dirty="0"/>
              <a:t>Για αιώνες και χιλιετίες είχαν εφευρεθεί τρόποι διατήρησης  των τροφίμων, αλλά η αιτία της αλλοίωσής τους δεν είχε τεκμηριωθεί έως τα μέσα του 19 ου αιώνα</a:t>
            </a:r>
            <a:endParaRPr lang="en-US" sz="3400" dirty="0"/>
          </a:p>
          <a:p>
            <a:endParaRPr lang="el-GR"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18058"/>
          </a:xfrm>
        </p:spPr>
        <p:txBody>
          <a:bodyPr>
            <a:normAutofit fontScale="90000"/>
          </a:bodyPr>
          <a:lstStyle/>
          <a:p>
            <a:r>
              <a:rPr lang="el-GR" sz="3100" b="1" dirty="0">
                <a:solidFill>
                  <a:srgbClr val="FF0000"/>
                </a:solidFill>
              </a:rPr>
              <a:t>Μέθοδοι  διατήρησης τροφών </a:t>
            </a:r>
            <a:br>
              <a:rPr lang="el-GR" sz="3100" dirty="0"/>
            </a:br>
            <a:endParaRPr lang="el-GR" sz="3100" dirty="0"/>
          </a:p>
        </p:txBody>
      </p:sp>
      <p:sp>
        <p:nvSpPr>
          <p:cNvPr id="3" name="2 - Θέση περιεχομένου"/>
          <p:cNvSpPr>
            <a:spLocks noGrp="1"/>
          </p:cNvSpPr>
          <p:nvPr>
            <p:ph idx="1"/>
          </p:nvPr>
        </p:nvSpPr>
        <p:spPr>
          <a:xfrm>
            <a:off x="457200" y="620688"/>
            <a:ext cx="8229600" cy="5904656"/>
          </a:xfrm>
        </p:spPr>
        <p:txBody>
          <a:bodyPr>
            <a:normAutofit fontScale="25000" lnSpcReduction="20000"/>
          </a:bodyPr>
          <a:lstStyle/>
          <a:p>
            <a:r>
              <a:rPr lang="el-GR" sz="8000" b="1" dirty="0"/>
              <a:t>αποξήρανση</a:t>
            </a:r>
            <a:r>
              <a:rPr lang="el-GR" sz="8000" dirty="0"/>
              <a:t>  στον ήλιο (στην αρχαιότητα) , σε φούρνο ή  </a:t>
            </a:r>
            <a:r>
              <a:rPr lang="el-GR" sz="8000" dirty="0" err="1"/>
              <a:t>αφυγραντήρα</a:t>
            </a:r>
            <a:endParaRPr lang="el-GR" sz="8000" dirty="0"/>
          </a:p>
          <a:p>
            <a:r>
              <a:rPr lang="el-GR" sz="8000" b="1" dirty="0"/>
              <a:t>Τουρσιά   -Πάστωμα </a:t>
            </a:r>
            <a:r>
              <a:rPr lang="el-GR" sz="8000" dirty="0"/>
              <a:t>: σε ελαιόλαδο, ξύδι, άλμη</a:t>
            </a:r>
          </a:p>
          <a:p>
            <a:r>
              <a:rPr lang="el-GR" sz="8000" b="1" dirty="0"/>
              <a:t>Αλάτισμα :</a:t>
            </a:r>
            <a:r>
              <a:rPr lang="el-GR" sz="8000" dirty="0"/>
              <a:t> χοιρινό, μοσχάρι</a:t>
            </a:r>
            <a:r>
              <a:rPr lang="en-US" sz="8000" dirty="0"/>
              <a:t>,</a:t>
            </a:r>
            <a:r>
              <a:rPr lang="el-GR" sz="8000" dirty="0"/>
              <a:t> ψάρια</a:t>
            </a:r>
            <a:endParaRPr lang="en-US" sz="8000" dirty="0"/>
          </a:p>
          <a:p>
            <a:r>
              <a:rPr lang="el-GR" sz="8000" b="1" dirty="0"/>
              <a:t>Ζάχαρη</a:t>
            </a:r>
            <a:r>
              <a:rPr lang="el-GR" sz="8000" dirty="0"/>
              <a:t> διατήρηση φρούτων  το χειμώνα – αποξήρανση , επικάλυψη  με ζάχαρη ή  σε  πυκνό σακχαρούχο υγρό – σιρόπι, μέλι ή </a:t>
            </a:r>
            <a:r>
              <a:rPr lang="el-GR" sz="8000" dirty="0" err="1"/>
              <a:t>μελάσσα</a:t>
            </a:r>
            <a:r>
              <a:rPr lang="el-GR" sz="8000" dirty="0"/>
              <a:t> </a:t>
            </a:r>
          </a:p>
          <a:p>
            <a:r>
              <a:rPr lang="el-GR" sz="8000" b="1" dirty="0"/>
              <a:t>Ψυχρή αποθήκευση </a:t>
            </a:r>
            <a:r>
              <a:rPr lang="el-GR" sz="8000" dirty="0"/>
              <a:t>: υπόγεια  ή εντός εδάφους, ψυγεία ,κατάψυξη</a:t>
            </a:r>
          </a:p>
          <a:p>
            <a:r>
              <a:rPr lang="el-GR" sz="8000" b="1" dirty="0"/>
              <a:t>Καπνιστά  τρόφιμα </a:t>
            </a:r>
            <a:r>
              <a:rPr lang="el-GR" sz="8000" dirty="0"/>
              <a:t>– αρχαιότερη μέθοδος συντήρησης κρέατος, ιχθύων – καπνός αποξήρανση -χημικές ουσίες καπνού ξύλου  (</a:t>
            </a:r>
            <a:r>
              <a:rPr lang="el-GR" sz="8000" dirty="0" err="1"/>
              <a:t>φορμαλδεϋδη</a:t>
            </a:r>
            <a:r>
              <a:rPr lang="el-GR" sz="8000" dirty="0"/>
              <a:t> και κάποιες αλκοόλες) ως φυσικά συντηρητικά</a:t>
            </a:r>
          </a:p>
          <a:p>
            <a:r>
              <a:rPr lang="el-GR" sz="8000" b="1" dirty="0" err="1"/>
              <a:t>ιοντίζουσα</a:t>
            </a:r>
            <a:r>
              <a:rPr lang="el-GR" sz="8000" b="1" dirty="0"/>
              <a:t> ακτινοβολία :</a:t>
            </a:r>
            <a:r>
              <a:rPr lang="el-GR" sz="8000" dirty="0"/>
              <a:t>, γ</a:t>
            </a:r>
            <a:r>
              <a:rPr lang="en-US" sz="8000" dirty="0"/>
              <a:t> </a:t>
            </a:r>
            <a:r>
              <a:rPr lang="el-GR" sz="8000" dirty="0"/>
              <a:t>(</a:t>
            </a:r>
            <a:r>
              <a:rPr lang="en-US" sz="8000" dirty="0"/>
              <a:t>Cobalt-60</a:t>
            </a:r>
            <a:r>
              <a:rPr lang="el-GR" sz="8000" dirty="0"/>
              <a:t>), βήτα (</a:t>
            </a:r>
            <a:r>
              <a:rPr lang="en-US" sz="8000" dirty="0"/>
              <a:t>potassium-40</a:t>
            </a:r>
            <a:r>
              <a:rPr lang="el-GR" sz="8000" dirty="0"/>
              <a:t> -δέσμη ηλεκτρονίων), υπέρυθρες</a:t>
            </a:r>
            <a:r>
              <a:rPr lang="en-US" sz="8000" dirty="0"/>
              <a:t>,</a:t>
            </a:r>
            <a:r>
              <a:rPr lang="el-GR" sz="8000" dirty="0"/>
              <a:t>, </a:t>
            </a:r>
            <a:r>
              <a:rPr lang="en-US" sz="8000" dirty="0"/>
              <a:t> </a:t>
            </a:r>
            <a:r>
              <a:rPr lang="el-GR" sz="8000" dirty="0"/>
              <a:t>ακτίνες </a:t>
            </a:r>
            <a:r>
              <a:rPr lang="en-US" sz="8000" dirty="0"/>
              <a:t> X</a:t>
            </a:r>
            <a:r>
              <a:rPr lang="el-GR" sz="8000" dirty="0"/>
              <a:t> (άργησε η εφαρμογή τους</a:t>
            </a:r>
            <a:r>
              <a:rPr lang="en-US" sz="8000" dirty="0"/>
              <a:t> – US</a:t>
            </a:r>
            <a:r>
              <a:rPr lang="el-GR" sz="8000" dirty="0"/>
              <a:t> καταστροφή</a:t>
            </a:r>
            <a:r>
              <a:rPr lang="en-US" sz="8000" i="1" dirty="0"/>
              <a:t> </a:t>
            </a:r>
            <a:r>
              <a:rPr lang="en-US" sz="8000" i="1" dirty="0" err="1"/>
              <a:t>Trichinella</a:t>
            </a:r>
            <a:r>
              <a:rPr lang="en-US" sz="8000" i="1" dirty="0"/>
              <a:t> spiral</a:t>
            </a:r>
            <a:r>
              <a:rPr lang="el-GR" sz="8000" i="1" dirty="0"/>
              <a:t> </a:t>
            </a:r>
            <a:r>
              <a:rPr lang="el-GR" sz="8000" dirty="0"/>
              <a:t>στο κρέας, </a:t>
            </a:r>
            <a:r>
              <a:rPr lang="en-US" sz="8000" dirty="0"/>
              <a:t>1953–1980 –  US</a:t>
            </a:r>
            <a:r>
              <a:rPr lang="el-GR" sz="8000" dirty="0"/>
              <a:t>Α</a:t>
            </a:r>
            <a:r>
              <a:rPr lang="en-US" sz="8000" dirty="0"/>
              <a:t> Government</a:t>
            </a:r>
            <a:r>
              <a:rPr lang="el-GR" sz="8000" dirty="0"/>
              <a:t>,</a:t>
            </a:r>
            <a:r>
              <a:rPr lang="en-US" sz="8000" dirty="0"/>
              <a:t> National Food Irradiation Program</a:t>
            </a:r>
            <a:r>
              <a:rPr lang="el-GR" sz="8000" dirty="0"/>
              <a:t>), μικροκύματα </a:t>
            </a:r>
            <a:r>
              <a:rPr lang="en-US" sz="8000" dirty="0"/>
              <a:t>. </a:t>
            </a:r>
            <a:endParaRPr lang="el-GR" sz="8000" dirty="0"/>
          </a:p>
          <a:p>
            <a:r>
              <a:rPr lang="el-GR" sz="8000" b="1" dirty="0"/>
              <a:t>υπεριώδης </a:t>
            </a:r>
            <a:r>
              <a:rPr lang="en-US" sz="8000" b="1" dirty="0"/>
              <a:t>(UV</a:t>
            </a:r>
            <a:r>
              <a:rPr lang="el-GR" sz="8000" b="1" dirty="0"/>
              <a:t>) μη </a:t>
            </a:r>
            <a:r>
              <a:rPr lang="el-GR" sz="8000" b="1" dirty="0" err="1"/>
              <a:t>ιοντίζουσα</a:t>
            </a:r>
            <a:r>
              <a:rPr lang="el-GR" sz="8000" b="1" dirty="0"/>
              <a:t> : </a:t>
            </a:r>
            <a:r>
              <a:rPr lang="el-GR" sz="8000" dirty="0"/>
              <a:t>ισχυρά μικροβιοκτόνος ( διαπερνά  κυτταρικές μεμβράνες, καταστρέφει </a:t>
            </a:r>
            <a:r>
              <a:rPr lang="en-US" sz="8000" dirty="0"/>
              <a:t>DNA </a:t>
            </a:r>
            <a:r>
              <a:rPr lang="el-GR" sz="8000" dirty="0"/>
              <a:t>ή</a:t>
            </a:r>
            <a:r>
              <a:rPr lang="en-US" sz="8000" dirty="0"/>
              <a:t> RNA</a:t>
            </a:r>
            <a:r>
              <a:rPr lang="el-GR" sz="8000" dirty="0"/>
              <a:t>)-</a:t>
            </a:r>
            <a:r>
              <a:rPr lang="en-US" sz="8000" dirty="0"/>
              <a:t> </a:t>
            </a:r>
            <a:r>
              <a:rPr lang="el-GR" sz="8000" dirty="0"/>
              <a:t>αποδεκτή πρακτική από μέσα  20 ου αιώνα </a:t>
            </a:r>
            <a:r>
              <a:rPr lang="el-GR" sz="8000" b="1" dirty="0">
                <a:solidFill>
                  <a:srgbClr val="FF0000"/>
                </a:solidFill>
              </a:rPr>
              <a:t>πρωταρχικά  ιατρική υγιεινή (εργαστήρια) και τομείς επεξεργασίας τροφίμων</a:t>
            </a:r>
            <a:r>
              <a:rPr lang="en-US" sz="8000" b="1" dirty="0">
                <a:solidFill>
                  <a:srgbClr val="FF0000"/>
                </a:solidFill>
              </a:rPr>
              <a:t>, </a:t>
            </a:r>
            <a:r>
              <a:rPr lang="el-GR" sz="8000" b="1" dirty="0">
                <a:solidFill>
                  <a:srgbClr val="FF0000"/>
                </a:solidFill>
              </a:rPr>
              <a:t>ιδιαίτερα  ποτά, εμφιαλωμένο νερό</a:t>
            </a:r>
            <a:endParaRPr lang="en-US" sz="8000" b="1" dirty="0">
              <a:solidFill>
                <a:srgbClr val="FF0000"/>
              </a:solidFill>
            </a:endParaRPr>
          </a:p>
          <a:p>
            <a:r>
              <a:rPr lang="el-GR" sz="8000" dirty="0"/>
              <a:t> </a:t>
            </a:r>
            <a:r>
              <a:rPr lang="el-GR" sz="8000" b="1" dirty="0"/>
              <a:t>ενέργεια μικροκυμάτων  </a:t>
            </a:r>
            <a:r>
              <a:rPr lang="el-GR" sz="8000" dirty="0"/>
              <a:t>σε θέρμανση τροφίμων - </a:t>
            </a:r>
            <a:r>
              <a:rPr lang="en-US" sz="8000" dirty="0"/>
              <a:t>Percy Spencer </a:t>
            </a:r>
            <a:r>
              <a:rPr lang="el-GR" sz="8000" dirty="0"/>
              <a:t>δίπλωμα ευρεσιτεχνίας</a:t>
            </a:r>
            <a:r>
              <a:rPr lang="en-US" sz="8000" dirty="0"/>
              <a:t> 1945</a:t>
            </a:r>
            <a:r>
              <a:rPr lang="el-GR" sz="8000" dirty="0"/>
              <a:t> </a:t>
            </a:r>
            <a:r>
              <a:rPr lang="en-US" sz="8000" dirty="0"/>
              <a:t>- </a:t>
            </a:r>
            <a:r>
              <a:rPr lang="el-GR" sz="8000" dirty="0"/>
              <a:t>Εταιρεία </a:t>
            </a:r>
            <a:r>
              <a:rPr lang="en-US" sz="8000" dirty="0"/>
              <a:t>Raytheon ,</a:t>
            </a:r>
            <a:r>
              <a:rPr lang="el-GR" sz="8000" dirty="0"/>
              <a:t>ως παραφυάδα της τεχνολογίας ραντάρ τον  2ο  Παγκόσμιο Πόλεμο- αποτελεσματική ταχεία</a:t>
            </a:r>
            <a:r>
              <a:rPr lang="en-US" sz="8000" dirty="0"/>
              <a:t>, </a:t>
            </a:r>
            <a:r>
              <a:rPr lang="el-GR" sz="8000" dirty="0"/>
              <a:t>ένα τέταρτο  του  κανονικά απαιτούμενου χρόνου συμβατικής θέρμανσης</a:t>
            </a:r>
          </a:p>
          <a:p>
            <a:endParaRPr lang="en-US" sz="6400" dirty="0">
              <a:solidFill>
                <a:srgbClr val="FF0000"/>
              </a:solidFill>
            </a:endParaRPr>
          </a:p>
          <a:p>
            <a:endParaRPr lang="el-GR" sz="6400" dirty="0">
              <a:solidFill>
                <a:srgbClr val="FF0000"/>
              </a:solidFill>
            </a:endParaRPr>
          </a:p>
          <a:p>
            <a:endParaRPr lang="el-GR" sz="6400" dirty="0">
              <a:solidFill>
                <a:srgbClr val="FF0000"/>
              </a:solidFill>
            </a:endParaRPr>
          </a:p>
          <a:p>
            <a:endParaRPr lang="el-GR" sz="6400" b="1" dirty="0"/>
          </a:p>
          <a:p>
            <a:pPr>
              <a:buNone/>
            </a:pPr>
            <a:r>
              <a:rPr lang="el-GR" sz="6400" dirty="0"/>
              <a:t>       </a:t>
            </a:r>
            <a:endParaRPr lang="en-US" sz="6400" dirty="0"/>
          </a:p>
          <a:p>
            <a:endParaRPr lang="el-GR" sz="6400"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78098"/>
          </a:xfrm>
        </p:spPr>
        <p:txBody>
          <a:bodyPr>
            <a:normAutofit/>
          </a:bodyPr>
          <a:lstStyle/>
          <a:p>
            <a:r>
              <a:rPr lang="el-GR" sz="3600" b="1" dirty="0">
                <a:solidFill>
                  <a:srgbClr val="00B050"/>
                </a:solidFill>
              </a:rPr>
              <a:t>Βιοτεχνολογία</a:t>
            </a:r>
            <a:r>
              <a:rPr lang="en-US" sz="3600" b="1" dirty="0">
                <a:solidFill>
                  <a:srgbClr val="00B050"/>
                </a:solidFill>
              </a:rPr>
              <a:t> -</a:t>
            </a:r>
            <a:r>
              <a:rPr lang="el-GR" sz="3600" b="1" dirty="0">
                <a:solidFill>
                  <a:srgbClr val="00B050"/>
                </a:solidFill>
              </a:rPr>
              <a:t>σύγχρονη Μικροβιολογία</a:t>
            </a:r>
            <a:endParaRPr lang="el-GR" sz="3600" dirty="0"/>
          </a:p>
        </p:txBody>
      </p:sp>
      <p:sp>
        <p:nvSpPr>
          <p:cNvPr id="3" name="2 - Θέση περιεχομένου"/>
          <p:cNvSpPr>
            <a:spLocks noGrp="1"/>
          </p:cNvSpPr>
          <p:nvPr>
            <p:ph idx="1"/>
          </p:nvPr>
        </p:nvSpPr>
        <p:spPr>
          <a:xfrm>
            <a:off x="457200" y="1196752"/>
            <a:ext cx="8229600" cy="4929411"/>
          </a:xfrm>
        </p:spPr>
        <p:txBody>
          <a:bodyPr>
            <a:normAutofit fontScale="85000" lnSpcReduction="10000"/>
          </a:bodyPr>
          <a:lstStyle/>
          <a:p>
            <a:r>
              <a:rPr lang="el-GR" sz="2600" b="1" dirty="0">
                <a:solidFill>
                  <a:srgbClr val="00B050"/>
                </a:solidFill>
                <a:latin typeface="Times New Roman" pitchFamily="18" charset="0"/>
                <a:cs typeface="Times New Roman" pitchFamily="18" charset="0"/>
              </a:rPr>
              <a:t>βιοχημεία + μικροβιολογία+ μηχανική </a:t>
            </a:r>
            <a:r>
              <a:rPr lang="el-GR" sz="2600" dirty="0">
                <a:latin typeface="Times New Roman" pitchFamily="18" charset="0"/>
                <a:cs typeface="Times New Roman" pitchFamily="18" charset="0"/>
              </a:rPr>
              <a:t> εφαρμογή  ιδιοτήτων  μικροοργανισμών σε υγεία, βιομηχανία, γεωργία, περιβαλλοντικές διεργασίες (</a:t>
            </a:r>
            <a:r>
              <a:rPr lang="el-GR" sz="2600" dirty="0" err="1">
                <a:latin typeface="Times New Roman" pitchFamily="18" charset="0"/>
                <a:cs typeface="Times New Roman" pitchFamily="18" charset="0"/>
              </a:rPr>
              <a:t>European</a:t>
            </a:r>
            <a:r>
              <a:rPr lang="el-GR" sz="2600" dirty="0">
                <a:latin typeface="Times New Roman" pitchFamily="18" charset="0"/>
                <a:cs typeface="Times New Roman" pitchFamily="18" charset="0"/>
              </a:rPr>
              <a:t> </a:t>
            </a:r>
            <a:r>
              <a:rPr lang="el-GR" sz="2600" dirty="0" err="1">
                <a:latin typeface="Times New Roman" pitchFamily="18" charset="0"/>
                <a:cs typeface="Times New Roman" pitchFamily="18" charset="0"/>
              </a:rPr>
              <a:t>Federation</a:t>
            </a:r>
            <a:r>
              <a:rPr lang="el-GR" sz="2600" dirty="0">
                <a:latin typeface="Times New Roman" pitchFamily="18" charset="0"/>
                <a:cs typeface="Times New Roman" pitchFamily="18" charset="0"/>
              </a:rPr>
              <a:t> </a:t>
            </a:r>
            <a:r>
              <a:rPr lang="el-GR" sz="2600" dirty="0" err="1">
                <a:latin typeface="Times New Roman" pitchFamily="18" charset="0"/>
                <a:cs typeface="Times New Roman" pitchFamily="18" charset="0"/>
              </a:rPr>
              <a:t>of</a:t>
            </a:r>
            <a:r>
              <a:rPr lang="el-GR" sz="2600" dirty="0">
                <a:latin typeface="Times New Roman" pitchFamily="18" charset="0"/>
                <a:cs typeface="Times New Roman" pitchFamily="18" charset="0"/>
              </a:rPr>
              <a:t> </a:t>
            </a:r>
            <a:r>
              <a:rPr lang="el-GR" sz="2600" dirty="0" err="1">
                <a:latin typeface="Times New Roman" pitchFamily="18" charset="0"/>
                <a:cs typeface="Times New Roman" pitchFamily="18" charset="0"/>
              </a:rPr>
              <a:t>Biotechnology</a:t>
            </a:r>
            <a:r>
              <a:rPr lang="el-GR" sz="2600" dirty="0">
                <a:latin typeface="Times New Roman" pitchFamily="18" charset="0"/>
                <a:cs typeface="Times New Roman" pitchFamily="18" charset="0"/>
              </a:rPr>
              <a:t> 1988)</a:t>
            </a:r>
          </a:p>
          <a:p>
            <a:r>
              <a:rPr lang="el-GR" sz="2400" b="1" dirty="0">
                <a:solidFill>
                  <a:srgbClr val="00B050"/>
                </a:solidFill>
              </a:rPr>
              <a:t>Ένζυμα μικροβίων </a:t>
            </a:r>
            <a:r>
              <a:rPr lang="el-GR" sz="2400" dirty="0"/>
              <a:t>χειραγωγούνται- οδηγούν τα μικρόβια να παράγουν ουσίες  τις οποίες φυσιολογικά δεν παράγουν , π.χ.  φάρμακα- ινσουλίνη</a:t>
            </a:r>
            <a:endParaRPr lang="en-US" sz="2400" dirty="0"/>
          </a:p>
          <a:p>
            <a:r>
              <a:rPr lang="el-GR" sz="2400" b="1" dirty="0">
                <a:solidFill>
                  <a:srgbClr val="00B050"/>
                </a:solidFill>
              </a:rPr>
              <a:t>Μοριακές τεχνικές </a:t>
            </a:r>
            <a:r>
              <a:rPr lang="el-GR" sz="2400" dirty="0"/>
              <a:t>: ανίχνευση μικροβιακού </a:t>
            </a:r>
            <a:r>
              <a:rPr lang="en-US" sz="2400" dirty="0"/>
              <a:t>DNA, RNA </a:t>
            </a:r>
            <a:r>
              <a:rPr lang="el-GR" sz="2400" dirty="0"/>
              <a:t>ή πρωτεϊνών</a:t>
            </a:r>
            <a:r>
              <a:rPr lang="en-US" sz="2400" dirty="0"/>
              <a:t>,</a:t>
            </a:r>
            <a:r>
              <a:rPr lang="el-GR" sz="2400" dirty="0"/>
              <a:t>  ταχύτερος χρόνος διεκπεραίωσης δείγματος,</a:t>
            </a:r>
            <a:r>
              <a:rPr lang="en-US" sz="2400" dirty="0"/>
              <a:t> </a:t>
            </a:r>
            <a:r>
              <a:rPr lang="el-GR" sz="2400" dirty="0"/>
              <a:t>ακριβέστερη ταυτοποίηση παθογόνων , μεγαλύτερη ευαισθησία</a:t>
            </a:r>
            <a:r>
              <a:rPr lang="en-US" sz="2400" dirty="0"/>
              <a:t>, </a:t>
            </a:r>
            <a:r>
              <a:rPr lang="el-GR" sz="2400" dirty="0"/>
              <a:t> </a:t>
            </a:r>
            <a:r>
              <a:rPr lang="el-GR" sz="2400" dirty="0">
                <a:solidFill>
                  <a:srgbClr val="00B050"/>
                </a:solidFill>
              </a:rPr>
              <a:t>ασφαλής λήψη κλινικών αποφάσεων,</a:t>
            </a:r>
            <a:r>
              <a:rPr lang="el-GR" sz="2000" dirty="0"/>
              <a:t> </a:t>
            </a:r>
            <a:r>
              <a:rPr lang="el-GR" sz="2400" dirty="0"/>
              <a:t>ιδιαίτερα με ιούς  (μεγάλη συχνότητα μεταλλαγών)</a:t>
            </a:r>
            <a:endParaRPr lang="en-US" sz="2400" dirty="0"/>
          </a:p>
          <a:p>
            <a:r>
              <a:rPr lang="el-GR" sz="2400" b="1" dirty="0">
                <a:solidFill>
                  <a:srgbClr val="00B050"/>
                </a:solidFill>
              </a:rPr>
              <a:t>Σε συνδυασμό με αυτοματοποίηση η σύγχρονη μικροβιολογία </a:t>
            </a:r>
            <a:r>
              <a:rPr lang="el-GR" sz="2400" dirty="0"/>
              <a:t>έχει επιλογές απόδοσης  μεγάλου αριθμού δειγμάτων με λογικό κόστος</a:t>
            </a:r>
          </a:p>
          <a:p>
            <a:r>
              <a:rPr lang="el-GR" sz="2400" dirty="0"/>
              <a:t>Η </a:t>
            </a:r>
            <a:r>
              <a:rPr lang="en-US" sz="2400" dirty="0"/>
              <a:t> </a:t>
            </a:r>
            <a:r>
              <a:rPr lang="en-US" sz="2400" b="1" dirty="0">
                <a:solidFill>
                  <a:srgbClr val="00B050"/>
                </a:solidFill>
              </a:rPr>
              <a:t>FISH</a:t>
            </a:r>
            <a:r>
              <a:rPr lang="en-US" sz="2400" dirty="0"/>
              <a:t> </a:t>
            </a:r>
            <a:r>
              <a:rPr lang="el-GR" sz="2400" dirty="0"/>
              <a:t>τεχνολογία  (</a:t>
            </a:r>
            <a:r>
              <a:rPr lang="en-US" sz="2400" dirty="0"/>
              <a:t>fluorescence in situ </a:t>
            </a:r>
            <a:r>
              <a:rPr lang="en-US" sz="2400" dirty="0" err="1"/>
              <a:t>hybridisation</a:t>
            </a:r>
            <a:r>
              <a:rPr lang="en-US" sz="2400" dirty="0"/>
              <a:t> </a:t>
            </a:r>
            <a:r>
              <a:rPr lang="el-GR" sz="2400" dirty="0">
                <a:latin typeface="Times New Roman" pitchFamily="18" charset="0"/>
                <a:cs typeface="Times New Roman" pitchFamily="18" charset="0"/>
              </a:rPr>
              <a:t>- </a:t>
            </a:r>
            <a:r>
              <a:rPr lang="el-GR" sz="2400" dirty="0" err="1">
                <a:latin typeface="Times New Roman" pitchFamily="18" charset="0"/>
                <a:cs typeface="Times New Roman" pitchFamily="18" charset="0"/>
              </a:rPr>
              <a:t>επιτόπι</a:t>
            </a:r>
            <a:r>
              <a:rPr lang="en-US" sz="2400" dirty="0">
                <a:latin typeface="Times New Roman" pitchFamily="18" charset="0"/>
                <a:cs typeface="Times New Roman" pitchFamily="18" charset="0"/>
              </a:rPr>
              <a:t>o</a:t>
            </a:r>
            <a:r>
              <a:rPr lang="el-GR" sz="2400" dirty="0">
                <a:latin typeface="Times New Roman" pitchFamily="18" charset="0"/>
                <a:cs typeface="Times New Roman" pitchFamily="18" charset="0"/>
              </a:rPr>
              <a:t>ς </a:t>
            </a:r>
            <a:r>
              <a:rPr lang="en-US" sz="2400" dirty="0">
                <a:latin typeface="Times New Roman" pitchFamily="18" charset="0"/>
                <a:cs typeface="Times New Roman" pitchFamily="18" charset="0"/>
              </a:rPr>
              <a:t> </a:t>
            </a:r>
            <a:r>
              <a:rPr lang="el-GR" sz="2400" dirty="0">
                <a:latin typeface="Times New Roman" pitchFamily="18" charset="0"/>
                <a:cs typeface="Times New Roman" pitchFamily="18" charset="0"/>
              </a:rPr>
              <a:t>υβριδισμός φθορισμού </a:t>
            </a:r>
            <a:r>
              <a:rPr lang="el-GR" sz="2400" dirty="0"/>
              <a:t>) χρησιμοποιείται  για </a:t>
            </a:r>
            <a:r>
              <a:rPr lang="el-GR" sz="2400" b="1" dirty="0">
                <a:solidFill>
                  <a:srgbClr val="00B050"/>
                </a:solidFill>
              </a:rPr>
              <a:t>ταυτοποίηση βακτηρίων και μυκήτων σε αιμοκαλλιέργειες </a:t>
            </a:r>
            <a:r>
              <a:rPr lang="el-GR" sz="2400" dirty="0"/>
              <a:t>στοχεύοντας συγκεκριμένες μικροβιακές DNA αλληλουχίες (</a:t>
            </a:r>
            <a:r>
              <a:rPr lang="el-GR" sz="2400" b="1" dirty="0">
                <a:solidFill>
                  <a:srgbClr val="00B050"/>
                </a:solidFill>
              </a:rPr>
              <a:t>ιδιαίτερα πολύτιμη σε </a:t>
            </a:r>
            <a:r>
              <a:rPr lang="en-US" sz="2400" b="1" dirty="0" err="1">
                <a:solidFill>
                  <a:srgbClr val="00B050"/>
                </a:solidFill>
              </a:rPr>
              <a:t>candidaemia</a:t>
            </a:r>
            <a:r>
              <a:rPr lang="el-GR" sz="2400" dirty="0"/>
              <a:t>)</a:t>
            </a:r>
            <a:endParaRPr lang="en-US" sz="2400" b="1" dirty="0"/>
          </a:p>
          <a:p>
            <a:endParaRPr lang="en-US" sz="2400" dirty="0"/>
          </a:p>
          <a:p>
            <a:endParaRPr lang="el-GR" sz="2400" dirty="0"/>
          </a:p>
          <a:p>
            <a:endParaRPr lang="en-US" sz="2400" dirty="0"/>
          </a:p>
          <a:p>
            <a:endParaRPr lang="el-GR" sz="2400"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57199"/>
          </a:xfrm>
        </p:spPr>
        <p:txBody>
          <a:bodyPr>
            <a:noAutofit/>
          </a:bodyPr>
          <a:lstStyle/>
          <a:p>
            <a:r>
              <a:rPr lang="en-US" sz="2000" b="1" dirty="0">
                <a:solidFill>
                  <a:srgbClr val="FF0000"/>
                </a:solidFill>
              </a:rPr>
              <a:t>polymerase chain reaction (PCR)</a:t>
            </a:r>
            <a:r>
              <a:rPr lang="el-GR" sz="2000" b="1" dirty="0">
                <a:solidFill>
                  <a:srgbClr val="FF0000"/>
                </a:solidFill>
              </a:rPr>
              <a:t>- </a:t>
            </a:r>
            <a:r>
              <a:rPr lang="en-US" sz="2000" b="1" dirty="0">
                <a:solidFill>
                  <a:srgbClr val="FF0000"/>
                </a:solidFill>
              </a:rPr>
              <a:t> </a:t>
            </a:r>
            <a:r>
              <a:rPr lang="el-GR" sz="2000" b="1" dirty="0">
                <a:solidFill>
                  <a:srgbClr val="FF0000"/>
                </a:solidFill>
              </a:rPr>
              <a:t>αλυσιδωτή αντίδραση </a:t>
            </a:r>
            <a:r>
              <a:rPr lang="el-GR" sz="2000" b="1" dirty="0" err="1">
                <a:solidFill>
                  <a:srgbClr val="FF0000"/>
                </a:solidFill>
              </a:rPr>
              <a:t>πολυμεράσης</a:t>
            </a:r>
            <a:r>
              <a:rPr lang="el-GR" sz="2000" b="1" dirty="0">
                <a:solidFill>
                  <a:srgbClr val="FF0000"/>
                </a:solidFill>
              </a:rPr>
              <a:t>   </a:t>
            </a:r>
            <a:endParaRPr lang="el-GR" sz="2000" dirty="0">
              <a:solidFill>
                <a:srgbClr val="FF0000"/>
              </a:solidFill>
            </a:endParaRPr>
          </a:p>
        </p:txBody>
      </p:sp>
      <p:sp>
        <p:nvSpPr>
          <p:cNvPr id="3" name="2 - Θέση περιεχομένου"/>
          <p:cNvSpPr>
            <a:spLocks noGrp="1"/>
          </p:cNvSpPr>
          <p:nvPr>
            <p:ph idx="1"/>
          </p:nvPr>
        </p:nvSpPr>
        <p:spPr>
          <a:xfrm>
            <a:off x="457200" y="836712"/>
            <a:ext cx="8229600" cy="5746650"/>
          </a:xfrm>
        </p:spPr>
        <p:txBody>
          <a:bodyPr>
            <a:normAutofit fontScale="25000" lnSpcReduction="20000"/>
          </a:bodyPr>
          <a:lstStyle/>
          <a:p>
            <a:r>
              <a:rPr lang="en-US" sz="7200" b="1" dirty="0">
                <a:solidFill>
                  <a:srgbClr val="00B050"/>
                </a:solidFill>
              </a:rPr>
              <a:t>1983</a:t>
            </a:r>
            <a:r>
              <a:rPr lang="en-US" sz="7200" dirty="0"/>
              <a:t> </a:t>
            </a:r>
            <a:r>
              <a:rPr lang="el-GR" sz="7200" dirty="0"/>
              <a:t>από τον </a:t>
            </a:r>
            <a:r>
              <a:rPr lang="en-US" sz="7200" b="1" dirty="0" err="1">
                <a:solidFill>
                  <a:srgbClr val="00B050"/>
                </a:solidFill>
              </a:rPr>
              <a:t>Kary</a:t>
            </a:r>
            <a:r>
              <a:rPr lang="en-US" sz="7200" b="1" dirty="0">
                <a:solidFill>
                  <a:srgbClr val="00B050"/>
                </a:solidFill>
              </a:rPr>
              <a:t> Mullis</a:t>
            </a:r>
            <a:r>
              <a:rPr lang="el-GR" sz="7200" b="1" dirty="0">
                <a:solidFill>
                  <a:srgbClr val="00B050"/>
                </a:solidFill>
              </a:rPr>
              <a:t> </a:t>
            </a:r>
            <a:r>
              <a:rPr lang="el-GR" sz="7200" dirty="0"/>
              <a:t>Αμερικανό βιοχημικό </a:t>
            </a:r>
            <a:r>
              <a:rPr lang="en-US" sz="7200" dirty="0"/>
              <a:t> </a:t>
            </a:r>
            <a:r>
              <a:rPr lang="en-US" sz="7200" dirty="0">
                <a:solidFill>
                  <a:srgbClr val="00B050"/>
                </a:solidFill>
              </a:rPr>
              <a:t>(</a:t>
            </a:r>
            <a:r>
              <a:rPr lang="el-GR" sz="7200" dirty="0">
                <a:solidFill>
                  <a:srgbClr val="00B050"/>
                </a:solidFill>
              </a:rPr>
              <a:t> Νόμπελ Χημείας  1993 </a:t>
            </a:r>
            <a:r>
              <a:rPr lang="el-GR" sz="7200" dirty="0"/>
              <a:t>με τον </a:t>
            </a:r>
            <a:r>
              <a:rPr lang="en-US" sz="7200" dirty="0"/>
              <a:t>Michael Smith</a:t>
            </a:r>
            <a:r>
              <a:rPr lang="el-GR" sz="7200" dirty="0"/>
              <a:t> και  Βραβείο Ιαπωνίας την ίδια χρονιά)</a:t>
            </a:r>
          </a:p>
          <a:p>
            <a:pPr marL="0" indent="0">
              <a:buNone/>
            </a:pPr>
            <a:r>
              <a:rPr lang="en-US" sz="7200" dirty="0"/>
              <a:t> </a:t>
            </a:r>
            <a:endParaRPr lang="el-GR" sz="7200" dirty="0"/>
          </a:p>
          <a:p>
            <a:r>
              <a:rPr lang="el-GR" sz="7200" dirty="0"/>
              <a:t>πρωτότυπη και σημαντική, </a:t>
            </a:r>
            <a:r>
              <a:rPr lang="el-GR" sz="7200" b="1" dirty="0">
                <a:solidFill>
                  <a:srgbClr val="FF0000"/>
                </a:solidFill>
              </a:rPr>
              <a:t>βιολογία σε  2 εποχές πριν από  PCR και μετά PCR</a:t>
            </a:r>
          </a:p>
          <a:p>
            <a:endParaRPr lang="el-GR" sz="7200" dirty="0"/>
          </a:p>
          <a:p>
            <a:r>
              <a:rPr lang="el-GR" sz="7200" dirty="0"/>
              <a:t>σε 1 ώρα , σε κλειστό δοχείο, αμελητέος κίνδυνος διασταυρούμενης μόλυνσης από απελευθέρωση  ενισχυμένων </a:t>
            </a:r>
            <a:r>
              <a:rPr lang="el-GR" sz="7200" dirty="0" err="1"/>
              <a:t>νουκλεϊκών</a:t>
            </a:r>
            <a:r>
              <a:rPr lang="el-GR" sz="7200" dirty="0"/>
              <a:t> οξέων στο περιβάλλον</a:t>
            </a:r>
          </a:p>
          <a:p>
            <a:r>
              <a:rPr lang="el-GR" sz="7200" b="1" dirty="0">
                <a:solidFill>
                  <a:srgbClr val="00B050"/>
                </a:solidFill>
              </a:rPr>
              <a:t>επιτρέπει σε ένα τμήμα του DNA να αντιγραφεί χιλιάδες ή εκατομμύρια φορές</a:t>
            </a:r>
            <a:r>
              <a:rPr lang="en-US" sz="7200" b="1" dirty="0">
                <a:solidFill>
                  <a:srgbClr val="00B050"/>
                </a:solidFill>
              </a:rPr>
              <a:t> </a:t>
            </a:r>
            <a:endParaRPr lang="el-GR" sz="7200" b="1" dirty="0">
              <a:solidFill>
                <a:srgbClr val="00B050"/>
              </a:solidFill>
            </a:endParaRPr>
          </a:p>
          <a:p>
            <a:pPr>
              <a:buNone/>
            </a:pPr>
            <a:r>
              <a:rPr lang="el-GR" sz="7200" b="1" dirty="0"/>
              <a:t>       </a:t>
            </a:r>
            <a:r>
              <a:rPr lang="el-GR" sz="7200" dirty="0"/>
              <a:t>προϊόν  αντίδρασης PCR δυνατότητα  απεικόνισης - χρώσης φθορίζουσα χρωστική μετά από </a:t>
            </a:r>
            <a:r>
              <a:rPr lang="el-GR" sz="7200" dirty="0" err="1"/>
              <a:t>ηλεκτροφόρηση</a:t>
            </a:r>
            <a:r>
              <a:rPr lang="el-GR" sz="7200" dirty="0"/>
              <a:t> </a:t>
            </a:r>
            <a:r>
              <a:rPr lang="el-GR" sz="7200" dirty="0" err="1"/>
              <a:t>γέλης</a:t>
            </a:r>
            <a:endParaRPr lang="el-GR" sz="7200" dirty="0"/>
          </a:p>
          <a:p>
            <a:endParaRPr lang="el-GR" sz="7200" dirty="0"/>
          </a:p>
          <a:p>
            <a:r>
              <a:rPr lang="el-GR" sz="7200" dirty="0"/>
              <a:t>μέθοδος  προσαρμόζεται για RNA (π.χ. ιοί RNA)  με ένζυμο αντίστροφη </a:t>
            </a:r>
            <a:r>
              <a:rPr lang="el-GR" sz="7200" dirty="0" err="1"/>
              <a:t>μεταγραφάση</a:t>
            </a:r>
            <a:r>
              <a:rPr lang="el-GR" sz="7200" dirty="0"/>
              <a:t>, το οποίο δημιουργεί ένα συμπληρωματικό </a:t>
            </a:r>
            <a:r>
              <a:rPr lang="el-GR" sz="7200" dirty="0" err="1"/>
              <a:t>μεταγράφημα</a:t>
            </a:r>
            <a:r>
              <a:rPr lang="el-GR" sz="7200" dirty="0"/>
              <a:t> DNA (</a:t>
            </a:r>
            <a:r>
              <a:rPr lang="en-US" sz="7200" b="1" dirty="0"/>
              <a:t>transcript</a:t>
            </a:r>
            <a:r>
              <a:rPr lang="el-GR" sz="7200" b="1" dirty="0"/>
              <a:t> </a:t>
            </a:r>
            <a:r>
              <a:rPr lang="el-GR" sz="7200" dirty="0" err="1"/>
              <a:t>cDNA</a:t>
            </a:r>
            <a:r>
              <a:rPr lang="el-GR" sz="7200" dirty="0"/>
              <a:t>)</a:t>
            </a:r>
          </a:p>
          <a:p>
            <a:r>
              <a:rPr lang="el-GR" sz="7200" dirty="0"/>
              <a:t>στοχεύοντας συγκεκριμένα γονίδια λοιμογόνου δράσης ή το 16S </a:t>
            </a:r>
            <a:r>
              <a:rPr lang="el-GR" sz="7200" dirty="0" err="1"/>
              <a:t>rDNA</a:t>
            </a:r>
            <a:r>
              <a:rPr lang="el-GR" sz="7200" dirty="0"/>
              <a:t>,  </a:t>
            </a:r>
            <a:r>
              <a:rPr lang="el-GR" sz="7200" b="1" dirty="0">
                <a:solidFill>
                  <a:srgbClr val="00B050"/>
                </a:solidFill>
              </a:rPr>
              <a:t>παθογόνα  ανιχνεύονται -</a:t>
            </a:r>
            <a:r>
              <a:rPr lang="el-GR" sz="7200" b="1" dirty="0" err="1">
                <a:solidFill>
                  <a:srgbClr val="00B050"/>
                </a:solidFill>
              </a:rPr>
              <a:t>ταυτοποιούνται</a:t>
            </a:r>
            <a:r>
              <a:rPr lang="el-GR" sz="7200" b="1" dirty="0">
                <a:solidFill>
                  <a:srgbClr val="00B050"/>
                </a:solidFill>
              </a:rPr>
              <a:t> απευθείας σε κλινικά δείγματα χωρίς καλλιέργεια</a:t>
            </a:r>
          </a:p>
          <a:p>
            <a:r>
              <a:rPr lang="el-GR" sz="7200" dirty="0"/>
              <a:t>ανάλυση καμπυλών τήξης  (διαφέρουν ανάλογα προϊόν PCR, με βάση την περιεκτικότητα σε </a:t>
            </a:r>
            <a:r>
              <a:rPr lang="el-GR" sz="7200" dirty="0" err="1"/>
              <a:t>γουανίνη</a:t>
            </a:r>
            <a:r>
              <a:rPr lang="el-GR" sz="7200" dirty="0"/>
              <a:t> και </a:t>
            </a:r>
            <a:r>
              <a:rPr lang="el-GR" sz="7200" dirty="0" err="1"/>
              <a:t>κυτοσίνη</a:t>
            </a:r>
            <a:r>
              <a:rPr lang="el-GR" sz="7200" dirty="0"/>
              <a:t> του ενισχυμένου </a:t>
            </a:r>
            <a:r>
              <a:rPr lang="el-GR" sz="7200" dirty="0" err="1"/>
              <a:t>νουκλεϊκού</a:t>
            </a:r>
            <a:r>
              <a:rPr lang="el-GR" sz="7200" dirty="0"/>
              <a:t> οξέος ) για να επιβεβαιωθεί ότι το σωστό τμήμα του γονιδίου στόχου έχει ενισχυθεί </a:t>
            </a:r>
          </a:p>
          <a:p>
            <a:r>
              <a:rPr lang="el-GR" sz="7200" dirty="0"/>
              <a:t>υπάρχουν </a:t>
            </a:r>
            <a:r>
              <a:rPr lang="el-GR" sz="7200" b="1" dirty="0">
                <a:solidFill>
                  <a:srgbClr val="00B050"/>
                </a:solidFill>
              </a:rPr>
              <a:t>παραλλαγές PCR</a:t>
            </a:r>
            <a:r>
              <a:rPr lang="el-GR" sz="7200" dirty="0"/>
              <a:t>, συμπεριλαμβανομένης της αλυσιδωτής αντίδρασης </a:t>
            </a:r>
            <a:r>
              <a:rPr lang="el-GR" sz="7200" dirty="0" err="1"/>
              <a:t>λιγάσης</a:t>
            </a:r>
            <a:r>
              <a:rPr lang="el-GR" sz="7200" dirty="0"/>
              <a:t> (LCR), η οποία έχει μεγαλύτερη ειδικότητα</a:t>
            </a:r>
            <a:r>
              <a:rPr lang="en-US" sz="7200" dirty="0"/>
              <a:t> </a:t>
            </a:r>
            <a:r>
              <a:rPr lang="el-GR" sz="7200" dirty="0"/>
              <a:t> και μελετώνται νέες</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06090"/>
          </a:xfrm>
        </p:spPr>
        <p:txBody>
          <a:bodyPr>
            <a:normAutofit fontScale="90000"/>
          </a:bodyPr>
          <a:lstStyle/>
          <a:p>
            <a:r>
              <a:rPr lang="el-GR" sz="2400" b="1" dirty="0">
                <a:solidFill>
                  <a:srgbClr val="00B050"/>
                </a:solidFill>
              </a:rPr>
              <a:t>Σύγχρονες  μοριακές μέθοδοι – σύγκριση με συμβατικές τεχνικές καλλιέργειας και ταυτοποίησης</a:t>
            </a:r>
          </a:p>
        </p:txBody>
      </p:sp>
      <p:sp>
        <p:nvSpPr>
          <p:cNvPr id="3" name="2 - Θέση περιεχομένου"/>
          <p:cNvSpPr>
            <a:spLocks noGrp="1"/>
          </p:cNvSpPr>
          <p:nvPr>
            <p:ph idx="1"/>
          </p:nvPr>
        </p:nvSpPr>
        <p:spPr>
          <a:xfrm>
            <a:off x="457200" y="1196752"/>
            <a:ext cx="8229600" cy="4929411"/>
          </a:xfrm>
        </p:spPr>
        <p:txBody>
          <a:bodyPr>
            <a:normAutofit fontScale="55000" lnSpcReduction="20000"/>
          </a:bodyPr>
          <a:lstStyle/>
          <a:p>
            <a:r>
              <a:rPr lang="el-GR" dirty="0">
                <a:latin typeface="Times New Roman" pitchFamily="18" charset="0"/>
                <a:cs typeface="Times New Roman" pitchFamily="18" charset="0"/>
              </a:rPr>
              <a:t>μεγαλύτερη </a:t>
            </a:r>
            <a:r>
              <a:rPr lang="el-GR" sz="3600" b="1" dirty="0">
                <a:solidFill>
                  <a:srgbClr val="00B050"/>
                </a:solidFill>
                <a:latin typeface="Times New Roman" pitchFamily="18" charset="0"/>
                <a:cs typeface="Times New Roman" pitchFamily="18" charset="0"/>
              </a:rPr>
              <a:t>ευαισθησία και ειδικότητα </a:t>
            </a:r>
            <a:r>
              <a:rPr lang="el-GR" dirty="0">
                <a:latin typeface="Times New Roman" pitchFamily="18" charset="0"/>
                <a:cs typeface="Times New Roman" pitchFamily="18" charset="0"/>
              </a:rPr>
              <a:t>, </a:t>
            </a:r>
            <a:r>
              <a:rPr lang="el-GR" dirty="0">
                <a:solidFill>
                  <a:srgbClr val="00B050"/>
                </a:solidFill>
                <a:latin typeface="Times New Roman" pitchFamily="18" charset="0"/>
                <a:cs typeface="Times New Roman" pitchFamily="18" charset="0"/>
              </a:rPr>
              <a:t>εντυπωσιακά </a:t>
            </a:r>
            <a:r>
              <a:rPr lang="el-GR" sz="3600" b="1" dirty="0">
                <a:solidFill>
                  <a:srgbClr val="00B050"/>
                </a:solidFill>
                <a:latin typeface="Times New Roman" pitchFamily="18" charset="0"/>
                <a:cs typeface="Times New Roman" pitchFamily="18" charset="0"/>
              </a:rPr>
              <a:t>μικρότεροι</a:t>
            </a:r>
          </a:p>
          <a:p>
            <a:pPr marL="0" indent="0">
              <a:buNone/>
            </a:pPr>
            <a:r>
              <a:rPr lang="el-GR" sz="3600" b="1" dirty="0">
                <a:solidFill>
                  <a:srgbClr val="00B050"/>
                </a:solidFill>
                <a:latin typeface="Times New Roman" pitchFamily="18" charset="0"/>
                <a:cs typeface="Times New Roman" pitchFamily="18" charset="0"/>
              </a:rPr>
              <a:t>     συνολικοί χρόνοι ανίχνευσης</a:t>
            </a:r>
            <a:r>
              <a:rPr lang="el-GR" b="1" dirty="0">
                <a:solidFill>
                  <a:srgbClr val="00B050"/>
                </a:solidFill>
                <a:latin typeface="Times New Roman" pitchFamily="18" charset="0"/>
                <a:cs typeface="Times New Roman" pitchFamily="18" charset="0"/>
              </a:rPr>
              <a:t> </a:t>
            </a:r>
            <a:r>
              <a:rPr lang="el-GR" dirty="0">
                <a:latin typeface="Times New Roman" pitchFamily="18" charset="0"/>
                <a:cs typeface="Times New Roman" pitchFamily="18" charset="0"/>
              </a:rPr>
              <a:t>0,2–6 ώρες για γρήγορες μοριακές μεθόδους σε</a:t>
            </a:r>
          </a:p>
          <a:p>
            <a:pPr marL="0" indent="0">
              <a:buNone/>
            </a:pPr>
            <a:r>
              <a:rPr lang="el-GR" dirty="0">
                <a:latin typeface="Times New Roman" pitchFamily="18" charset="0"/>
                <a:cs typeface="Times New Roman" pitchFamily="18" charset="0"/>
              </a:rPr>
              <a:t>      σύγκριση με 24–48 ώρες για τις συμβατικές μεθόδους</a:t>
            </a:r>
            <a:endParaRPr lang="en-US" dirty="0">
              <a:latin typeface="Times New Roman" pitchFamily="18" charset="0"/>
              <a:cs typeface="Times New Roman" pitchFamily="18" charset="0"/>
            </a:endParaRPr>
          </a:p>
          <a:p>
            <a:r>
              <a:rPr lang="el-GR" sz="3800" dirty="0">
                <a:latin typeface="Times New Roman" pitchFamily="18" charset="0"/>
                <a:cs typeface="Times New Roman" pitchFamily="18" charset="0"/>
              </a:rPr>
              <a:t>ορισμένες μοριακές μέθοδοι :  ανάγκη καλλιέργειας του προσβάλλοντος μικροβίου, αλλά  </a:t>
            </a:r>
            <a:r>
              <a:rPr lang="el-GR" sz="3800" b="1" dirty="0">
                <a:solidFill>
                  <a:srgbClr val="00B050"/>
                </a:solidFill>
                <a:latin typeface="Times New Roman" pitchFamily="18" charset="0"/>
                <a:cs typeface="Times New Roman" pitchFamily="18" charset="0"/>
              </a:rPr>
              <a:t>χρόνοι επώασης </a:t>
            </a:r>
            <a:r>
              <a:rPr lang="el-GR" sz="3800" b="1" dirty="0">
                <a:latin typeface="Times New Roman" pitchFamily="18" charset="0"/>
                <a:cs typeface="Times New Roman" pitchFamily="18" charset="0"/>
              </a:rPr>
              <a:t> </a:t>
            </a:r>
            <a:r>
              <a:rPr lang="el-GR" sz="3800" b="1" dirty="0">
                <a:solidFill>
                  <a:srgbClr val="00B050"/>
                </a:solidFill>
                <a:latin typeface="Times New Roman" pitchFamily="18" charset="0"/>
                <a:cs typeface="Times New Roman" pitchFamily="18" charset="0"/>
              </a:rPr>
              <a:t>σύντομοι </a:t>
            </a:r>
            <a:r>
              <a:rPr lang="el-GR" sz="3800" dirty="0">
                <a:solidFill>
                  <a:srgbClr val="00B050"/>
                </a:solidFill>
                <a:latin typeface="Times New Roman" pitchFamily="18" charset="0"/>
                <a:cs typeface="Times New Roman" pitchFamily="18" charset="0"/>
              </a:rPr>
              <a:t>-  </a:t>
            </a:r>
            <a:r>
              <a:rPr lang="el-GR" sz="3800" b="1" dirty="0">
                <a:solidFill>
                  <a:srgbClr val="00B050"/>
                </a:solidFill>
                <a:latin typeface="Times New Roman" pitchFamily="18" charset="0"/>
                <a:cs typeface="Times New Roman" pitchFamily="18" charset="0"/>
              </a:rPr>
              <a:t>μεγαλύτερη  ευαισθησία</a:t>
            </a:r>
            <a:endParaRPr lang="en-US" sz="3800" b="1" dirty="0">
              <a:solidFill>
                <a:srgbClr val="00B050"/>
              </a:solidFill>
              <a:latin typeface="Times New Roman" pitchFamily="18" charset="0"/>
              <a:cs typeface="Times New Roman" pitchFamily="18" charset="0"/>
            </a:endParaRPr>
          </a:p>
          <a:p>
            <a:r>
              <a:rPr lang="el-GR" sz="3800" b="1" dirty="0">
                <a:solidFill>
                  <a:srgbClr val="00B050"/>
                </a:solidFill>
                <a:latin typeface="Times New Roman" pitchFamily="18" charset="0"/>
                <a:cs typeface="Times New Roman" pitchFamily="18" charset="0"/>
              </a:rPr>
              <a:t>ανίχνευση γονιδίων ανθεκτικότητας στα αντιβιοτικά </a:t>
            </a:r>
            <a:r>
              <a:rPr lang="el-GR" sz="3800" dirty="0">
                <a:latin typeface="Times New Roman" pitchFamily="18" charset="0"/>
                <a:cs typeface="Times New Roman" pitchFamily="18" charset="0"/>
              </a:rPr>
              <a:t>- βελτιστοποίηση της </a:t>
            </a:r>
            <a:r>
              <a:rPr lang="el-GR" sz="3800" dirty="0" err="1">
                <a:latin typeface="Times New Roman" pitchFamily="18" charset="0"/>
                <a:cs typeface="Times New Roman" pitchFamily="18" charset="0"/>
              </a:rPr>
              <a:t>αντιμικροβιακής</a:t>
            </a:r>
            <a:r>
              <a:rPr lang="el-GR" sz="3800" dirty="0">
                <a:latin typeface="Times New Roman" pitchFamily="18" charset="0"/>
                <a:cs typeface="Times New Roman" pitchFamily="18" charset="0"/>
              </a:rPr>
              <a:t> θεραπείας σε </a:t>
            </a:r>
            <a:r>
              <a:rPr lang="el-GR" sz="3800" dirty="0" err="1">
                <a:latin typeface="Times New Roman" pitchFamily="18" charset="0"/>
                <a:cs typeface="Times New Roman" pitchFamily="18" charset="0"/>
              </a:rPr>
              <a:t>πρώϊμο</a:t>
            </a:r>
            <a:r>
              <a:rPr lang="el-GR" sz="3800" dirty="0">
                <a:latin typeface="Times New Roman" pitchFamily="18" charset="0"/>
                <a:cs typeface="Times New Roman" pitchFamily="18" charset="0"/>
              </a:rPr>
              <a:t> στάδιο,  υποστήριξη προγράμματος </a:t>
            </a:r>
            <a:r>
              <a:rPr lang="el-GR" sz="3800" dirty="0">
                <a:solidFill>
                  <a:srgbClr val="00B050"/>
                </a:solidFill>
                <a:latin typeface="Times New Roman" pitchFamily="18" charset="0"/>
                <a:cs typeface="Times New Roman" pitchFamily="18" charset="0"/>
              </a:rPr>
              <a:t>νοσοκομειακής διαχείρισης αντιβιοτικών </a:t>
            </a:r>
            <a:endParaRPr lang="el-GR" sz="3800" b="1" dirty="0">
              <a:latin typeface="Times New Roman" pitchFamily="18" charset="0"/>
              <a:cs typeface="Times New Roman" pitchFamily="18" charset="0"/>
            </a:endParaRPr>
          </a:p>
          <a:p>
            <a:r>
              <a:rPr lang="el-GR" sz="3800" dirty="0">
                <a:latin typeface="Times New Roman" pitchFamily="18" charset="0"/>
                <a:cs typeface="Times New Roman" pitchFamily="18" charset="0"/>
              </a:rPr>
              <a:t>σύστημα </a:t>
            </a:r>
            <a:r>
              <a:rPr lang="el-GR" sz="3800" dirty="0" err="1">
                <a:latin typeface="Times New Roman" pitchFamily="18" charset="0"/>
                <a:cs typeface="Times New Roman" pitchFamily="18" charset="0"/>
              </a:rPr>
              <a:t>Roche</a:t>
            </a:r>
            <a:r>
              <a:rPr lang="el-GR" sz="3800" dirty="0">
                <a:latin typeface="Times New Roman" pitchFamily="18" charset="0"/>
                <a:cs typeface="Times New Roman" pitchFamily="18" charset="0"/>
              </a:rPr>
              <a:t> </a:t>
            </a:r>
            <a:r>
              <a:rPr lang="el-GR" sz="3800" dirty="0" err="1">
                <a:latin typeface="Times New Roman" pitchFamily="18" charset="0"/>
                <a:cs typeface="Times New Roman" pitchFamily="18" charset="0"/>
              </a:rPr>
              <a:t>LightCycler</a:t>
            </a:r>
            <a:r>
              <a:rPr lang="el-GR" sz="3800" dirty="0">
                <a:latin typeface="Times New Roman" pitchFamily="18" charset="0"/>
                <a:cs typeface="Times New Roman" pitchFamily="18" charset="0"/>
              </a:rPr>
              <a:t>® </a:t>
            </a:r>
            <a:r>
              <a:rPr lang="el-GR" sz="3800" dirty="0" err="1">
                <a:latin typeface="Times New Roman" pitchFamily="18" charset="0"/>
                <a:cs typeface="Times New Roman" pitchFamily="18" charset="0"/>
              </a:rPr>
              <a:t>SeptiFast</a:t>
            </a:r>
            <a:r>
              <a:rPr lang="el-GR" sz="3800" dirty="0">
                <a:latin typeface="Times New Roman" pitchFamily="18" charset="0"/>
                <a:cs typeface="Times New Roman" pitchFamily="18" charset="0"/>
              </a:rPr>
              <a:t>  προσδιορίζει  κύριες </a:t>
            </a:r>
            <a:r>
              <a:rPr lang="el-GR" sz="3800" dirty="0" err="1">
                <a:latin typeface="Times New Roman" pitchFamily="18" charset="0"/>
                <a:cs typeface="Times New Roman" pitchFamily="18" charset="0"/>
              </a:rPr>
              <a:t>βακτηριακές</a:t>
            </a:r>
            <a:r>
              <a:rPr lang="el-GR" sz="3800" dirty="0">
                <a:latin typeface="Times New Roman" pitchFamily="18" charset="0"/>
                <a:cs typeface="Times New Roman" pitchFamily="18" charset="0"/>
              </a:rPr>
              <a:t> και </a:t>
            </a:r>
            <a:r>
              <a:rPr lang="el-GR" sz="3800" dirty="0" err="1">
                <a:latin typeface="Times New Roman" pitchFamily="18" charset="0"/>
                <a:cs typeface="Times New Roman" pitchFamily="18" charset="0"/>
              </a:rPr>
              <a:t>μυκητιακές</a:t>
            </a:r>
            <a:r>
              <a:rPr lang="el-GR" sz="3800" dirty="0">
                <a:latin typeface="Times New Roman" pitchFamily="18" charset="0"/>
                <a:cs typeface="Times New Roman" pitchFamily="18" charset="0"/>
              </a:rPr>
              <a:t> αιτίες λοιμώξεων κυκλοφορίας αίματος </a:t>
            </a:r>
            <a:r>
              <a:rPr lang="el-GR" sz="3800" b="1" dirty="0">
                <a:solidFill>
                  <a:srgbClr val="00B050"/>
                </a:solidFill>
                <a:latin typeface="Times New Roman" pitchFamily="18" charset="0"/>
                <a:cs typeface="Times New Roman" pitchFamily="18" charset="0"/>
              </a:rPr>
              <a:t>απευθείας σε δείγματα ολικού αίματος μέσα σε λίγες ώρες </a:t>
            </a:r>
            <a:r>
              <a:rPr lang="el-GR" sz="3800" dirty="0">
                <a:latin typeface="Times New Roman" pitchFamily="18" charset="0"/>
                <a:cs typeface="Times New Roman" pitchFamily="18" charset="0"/>
              </a:rPr>
              <a:t>-  δυνατότητα αναγνώρισης γονιδίου αντίστασης στη </a:t>
            </a:r>
            <a:r>
              <a:rPr lang="el-GR" sz="3800" dirty="0" err="1">
                <a:latin typeface="Times New Roman" pitchFamily="18" charset="0"/>
                <a:cs typeface="Times New Roman" pitchFamily="18" charset="0"/>
              </a:rPr>
              <a:t>μεθικιλλίνη</a:t>
            </a:r>
            <a:endParaRPr lang="el-GR" sz="3800" dirty="0">
              <a:latin typeface="Times New Roman" pitchFamily="18" charset="0"/>
              <a:cs typeface="Times New Roman" pitchFamily="18" charset="0"/>
            </a:endParaRPr>
          </a:p>
          <a:p>
            <a:r>
              <a:rPr lang="el-GR" dirty="0">
                <a:latin typeface="Times New Roman" pitchFamily="18" charset="0"/>
                <a:cs typeface="Times New Roman" pitchFamily="18" charset="0"/>
              </a:rPr>
              <a:t> Το </a:t>
            </a:r>
            <a:r>
              <a:rPr lang="el-GR" dirty="0" err="1">
                <a:latin typeface="Times New Roman" pitchFamily="18" charset="0"/>
                <a:cs typeface="Times New Roman" pitchFamily="18" charset="0"/>
              </a:rPr>
              <a:t>Xpert®MTB</a:t>
            </a:r>
            <a:r>
              <a:rPr lang="el-GR" dirty="0">
                <a:latin typeface="Times New Roman" pitchFamily="18" charset="0"/>
                <a:cs typeface="Times New Roman" pitchFamily="18" charset="0"/>
              </a:rPr>
              <a:t>/RIF του </a:t>
            </a:r>
            <a:r>
              <a:rPr lang="el-GR" dirty="0" err="1">
                <a:latin typeface="Times New Roman" pitchFamily="18" charset="0"/>
                <a:cs typeface="Times New Roman" pitchFamily="18" charset="0"/>
              </a:rPr>
              <a:t>Cepheid</a:t>
            </a:r>
            <a:r>
              <a:rPr lang="el-GR" dirty="0">
                <a:latin typeface="Times New Roman" pitchFamily="18" charset="0"/>
                <a:cs typeface="Times New Roman" pitchFamily="18" charset="0"/>
              </a:rPr>
              <a:t> επανάσταση </a:t>
            </a:r>
            <a:r>
              <a:rPr lang="el-GR" b="1" dirty="0">
                <a:solidFill>
                  <a:srgbClr val="00B050"/>
                </a:solidFill>
                <a:latin typeface="Times New Roman" pitchFamily="18" charset="0"/>
                <a:cs typeface="Times New Roman" pitchFamily="18" charset="0"/>
              </a:rPr>
              <a:t>διάγνωση φυματίωσης με ταυτόχρονη ανίχνευση του </a:t>
            </a:r>
            <a:r>
              <a:rPr lang="el-GR" b="1" dirty="0" err="1">
                <a:solidFill>
                  <a:srgbClr val="00B050"/>
                </a:solidFill>
                <a:latin typeface="Times New Roman" pitchFamily="18" charset="0"/>
                <a:cs typeface="Times New Roman" pitchFamily="18" charset="0"/>
              </a:rPr>
              <a:t>Mycobacterium</a:t>
            </a:r>
            <a:r>
              <a:rPr lang="el-GR" b="1" dirty="0">
                <a:solidFill>
                  <a:srgbClr val="00B050"/>
                </a:solidFill>
                <a:latin typeface="Times New Roman" pitchFamily="18" charset="0"/>
                <a:cs typeface="Times New Roman" pitchFamily="18" charset="0"/>
              </a:rPr>
              <a:t> </a:t>
            </a:r>
            <a:r>
              <a:rPr lang="el-GR" b="1" dirty="0" err="1">
                <a:solidFill>
                  <a:srgbClr val="00B050"/>
                </a:solidFill>
                <a:latin typeface="Times New Roman" pitchFamily="18" charset="0"/>
                <a:cs typeface="Times New Roman" pitchFamily="18" charset="0"/>
              </a:rPr>
              <a:t>tuberculosis</a:t>
            </a:r>
            <a:r>
              <a:rPr lang="el-GR" b="1" dirty="0">
                <a:solidFill>
                  <a:srgbClr val="00B050"/>
                </a:solidFill>
                <a:latin typeface="Times New Roman" pitchFamily="18" charset="0"/>
                <a:cs typeface="Times New Roman" pitchFamily="18" charset="0"/>
              </a:rPr>
              <a:t> και του γονίδιο  αντοχής στη </a:t>
            </a:r>
            <a:r>
              <a:rPr lang="el-GR" b="1" dirty="0" err="1">
                <a:solidFill>
                  <a:srgbClr val="00B050"/>
                </a:solidFill>
                <a:latin typeface="Times New Roman" pitchFamily="18" charset="0"/>
                <a:cs typeface="Times New Roman" pitchFamily="18" charset="0"/>
              </a:rPr>
              <a:t>ριφαμπικίνη</a:t>
            </a:r>
            <a:r>
              <a:rPr lang="el-GR" dirty="0">
                <a:latin typeface="Times New Roman" pitchFamily="18" charset="0"/>
                <a:cs typeface="Times New Roman" pitchFamily="18" charset="0"/>
              </a:rPr>
              <a:t>. </a:t>
            </a:r>
            <a:r>
              <a:rPr lang="el-GR" sz="3600" dirty="0">
                <a:latin typeface="Times New Roman" pitchFamily="18" charset="0"/>
                <a:cs typeface="Times New Roman" pitchFamily="18" charset="0"/>
              </a:rPr>
              <a:t>Τρέχοντα τεστ  </a:t>
            </a:r>
            <a:r>
              <a:rPr lang="el-GR" sz="3600" dirty="0" err="1">
                <a:latin typeface="Times New Roman" pitchFamily="18" charset="0"/>
                <a:cs typeface="Times New Roman" pitchFamily="18" charset="0"/>
              </a:rPr>
              <a:t>πολυανθεκτικού</a:t>
            </a:r>
            <a:r>
              <a:rPr lang="el-GR" sz="3600" dirty="0">
                <a:latin typeface="Times New Roman" pitchFamily="18" charset="0"/>
                <a:cs typeface="Times New Roman" pitchFamily="18" charset="0"/>
              </a:rPr>
              <a:t> </a:t>
            </a:r>
            <a:r>
              <a:rPr lang="en-US" sz="3600" dirty="0">
                <a:latin typeface="Times New Roman" pitchFamily="18" charset="0"/>
                <a:cs typeface="Times New Roman" pitchFamily="18" charset="0"/>
              </a:rPr>
              <a:t>M. tuberculosis </a:t>
            </a:r>
            <a:r>
              <a:rPr lang="el-GR" sz="3600" dirty="0">
                <a:latin typeface="Times New Roman" pitchFamily="18" charset="0"/>
                <a:cs typeface="Times New Roman" pitchFamily="18" charset="0"/>
              </a:rPr>
              <a:t>περισσότερες από  4 εβδομάδες -  </a:t>
            </a:r>
            <a:r>
              <a:rPr lang="el-GR" sz="3600" dirty="0">
                <a:solidFill>
                  <a:srgbClr val="00B050"/>
                </a:solidFill>
                <a:latin typeface="Times New Roman" pitchFamily="18" charset="0"/>
                <a:cs typeface="Times New Roman" pitchFamily="18" charset="0"/>
              </a:rPr>
              <a:t>περαιτέρω εξάπλωση ανθεκτικών στελεχών</a:t>
            </a:r>
          </a:p>
          <a:p>
            <a:endParaRPr lang="en-US" sz="3600" dirty="0"/>
          </a:p>
          <a:p>
            <a:endParaRPr lang="el-GR" dirty="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  </a:t>
            </a:r>
            <a:r>
              <a:rPr lang="el-GR" sz="3600" b="1" dirty="0">
                <a:solidFill>
                  <a:srgbClr val="FF0000"/>
                </a:solidFill>
              </a:rPr>
              <a:t>Μικροβιολογία -η επιστήμη του μέλλοντος </a:t>
            </a:r>
          </a:p>
        </p:txBody>
      </p:sp>
      <p:sp>
        <p:nvSpPr>
          <p:cNvPr id="3" name="2 - Θέση περιεχομένου"/>
          <p:cNvSpPr>
            <a:spLocks noGrp="1"/>
          </p:cNvSpPr>
          <p:nvPr>
            <p:ph idx="1"/>
          </p:nvPr>
        </p:nvSpPr>
        <p:spPr/>
        <p:txBody>
          <a:bodyPr>
            <a:normAutofit fontScale="92500"/>
          </a:bodyPr>
          <a:lstStyle/>
          <a:p>
            <a:r>
              <a:rPr lang="el-GR" dirty="0"/>
              <a:t>έκρηξη σε έρευνες  καθοριστικές για το μέλλον  </a:t>
            </a:r>
            <a:r>
              <a:rPr lang="el-GR" b="1" dirty="0">
                <a:solidFill>
                  <a:srgbClr val="FF0000"/>
                </a:solidFill>
              </a:rPr>
              <a:t>ανθρώπου </a:t>
            </a:r>
            <a:r>
              <a:rPr lang="el-GR" dirty="0"/>
              <a:t>και  </a:t>
            </a:r>
            <a:r>
              <a:rPr lang="el-GR" b="1" dirty="0">
                <a:solidFill>
                  <a:srgbClr val="00B050"/>
                </a:solidFill>
              </a:rPr>
              <a:t>περιβάλλοντος </a:t>
            </a:r>
          </a:p>
          <a:p>
            <a:r>
              <a:rPr lang="el-GR" dirty="0"/>
              <a:t>ελαχιστοποίηση  λοιμώξεων και θεραπείες </a:t>
            </a:r>
          </a:p>
          <a:p>
            <a:r>
              <a:rPr lang="el-GR" dirty="0"/>
              <a:t>ενίσχυση  θετικών δράσεων  μικροοργανισμών, στη δημιουργία τριών και πλέον χιλιάδων τροφίμων που παράγονται από μικροβιακά προϊόντα από την οινοποιεία και την ζυθοποιεία έως τις διαδικασίες ανακύκλωσης και της ευρύτερης προστασίας του περιβάλλοντος</a:t>
            </a:r>
          </a:p>
          <a:p>
            <a:endParaRPr lang="el-G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39552" y="5085184"/>
            <a:ext cx="8147248" cy="1224136"/>
          </a:xfrm>
        </p:spPr>
        <p:txBody>
          <a:bodyPr>
            <a:normAutofit/>
          </a:bodyPr>
          <a:lstStyle/>
          <a:p>
            <a:r>
              <a:rPr lang="el-GR" sz="3200" dirty="0">
                <a:latin typeface="Times New Roman" pitchFamily="18" charset="0"/>
                <a:cs typeface="Times New Roman" pitchFamily="18" charset="0"/>
              </a:rPr>
              <a:t>Ευχαριστώ για την προσοχή σας </a:t>
            </a:r>
            <a:br>
              <a:rPr lang="en-US" sz="3200" dirty="0">
                <a:latin typeface="Times New Roman" pitchFamily="18" charset="0"/>
                <a:cs typeface="Times New Roman" pitchFamily="18" charset="0"/>
              </a:rPr>
            </a:br>
            <a:r>
              <a:rPr lang="el-GR" sz="3200" dirty="0">
                <a:latin typeface="Times New Roman" pitchFamily="18" charset="0"/>
                <a:cs typeface="Times New Roman" pitchFamily="18" charset="0"/>
              </a:rPr>
              <a:t>Αντωνία </a:t>
            </a:r>
            <a:r>
              <a:rPr lang="el-GR" sz="3200" dirty="0" err="1">
                <a:latin typeface="Times New Roman" pitchFamily="18" charset="0"/>
                <a:cs typeface="Times New Roman" pitchFamily="18" charset="0"/>
              </a:rPr>
              <a:t>Κώτσιου</a:t>
            </a:r>
            <a:endParaRPr lang="el-GR" sz="3200" dirty="0">
              <a:latin typeface="Times New Roman" pitchFamily="18" charset="0"/>
              <a:cs typeface="Times New Roman" pitchFamily="18" charset="0"/>
            </a:endParaRPr>
          </a:p>
        </p:txBody>
      </p:sp>
      <p:sp>
        <p:nvSpPr>
          <p:cNvPr id="3" name="2 - Θέση περιεχομένου"/>
          <p:cNvSpPr>
            <a:spLocks noGrp="1"/>
          </p:cNvSpPr>
          <p:nvPr>
            <p:ph idx="1"/>
          </p:nvPr>
        </p:nvSpPr>
        <p:spPr>
          <a:xfrm>
            <a:off x="457200" y="764704"/>
            <a:ext cx="3538736" cy="3672408"/>
          </a:xfrm>
        </p:spPr>
        <p:txBody>
          <a:bodyPr>
            <a:normAutofit lnSpcReduction="10000"/>
          </a:bodyPr>
          <a:lstStyle/>
          <a:p>
            <a:pPr>
              <a:buNone/>
            </a:pPr>
            <a:r>
              <a:rPr lang="en-US" dirty="0"/>
              <a:t>    </a:t>
            </a:r>
          </a:p>
          <a:p>
            <a:pPr>
              <a:buNone/>
            </a:pPr>
            <a:r>
              <a:rPr lang="en-US" dirty="0">
                <a:latin typeface="Times New Roman" pitchFamily="18" charset="0"/>
                <a:cs typeface="Times New Roman" pitchFamily="18" charset="0"/>
              </a:rPr>
              <a:t>    </a:t>
            </a:r>
            <a:r>
              <a:rPr lang="el-GR" dirty="0">
                <a:latin typeface="Times New Roman" pitchFamily="18" charset="0"/>
                <a:cs typeface="Times New Roman" pitchFamily="18" charset="0"/>
              </a:rPr>
              <a:t>Ι</a:t>
            </a:r>
            <a:r>
              <a:rPr lang="en-US" dirty="0">
                <a:latin typeface="Times New Roman" pitchFamily="18" charset="0"/>
                <a:cs typeface="Times New Roman" pitchFamily="18" charset="0"/>
              </a:rPr>
              <a:t>n the fields of  observation , chance  favors only the prepared  minds</a:t>
            </a:r>
          </a:p>
          <a:p>
            <a:pPr>
              <a:buNone/>
            </a:pPr>
            <a:r>
              <a:rPr lang="en-US" dirty="0">
                <a:latin typeface="Times New Roman" pitchFamily="18" charset="0"/>
                <a:cs typeface="Times New Roman" pitchFamily="18" charset="0"/>
              </a:rPr>
              <a:t>    </a:t>
            </a:r>
            <a:r>
              <a:rPr lang="en-US" sz="3600" dirty="0">
                <a:latin typeface="AR BERKLEY" pitchFamily="2" charset="0"/>
                <a:cs typeface="Times New Roman" pitchFamily="18" charset="0"/>
              </a:rPr>
              <a:t>Louis Pasteur</a:t>
            </a:r>
          </a:p>
          <a:p>
            <a:endParaRPr lang="el-GR" dirty="0"/>
          </a:p>
        </p:txBody>
      </p:sp>
      <p:pic>
        <p:nvPicPr>
          <p:cNvPr id="5" name="Picture 2" descr="SMARTTRAVEL.GR - ΜΙΚΡΟΒΙΟΛΟΓΟΣ ΒΙΟΔΙΑΓΝΩΣΗ ΑΙΓΙΟΥ ΑΙΓΙΟ ΑΧΑΪΑ ΣΚΟΥΝΤΖΟΣ  ΡΑΔΑΜΑΝΘΗΣ"/>
          <p:cNvPicPr>
            <a:picLocks noChangeAspect="1" noChangeArrowheads="1"/>
          </p:cNvPicPr>
          <p:nvPr/>
        </p:nvPicPr>
        <p:blipFill>
          <a:blip r:embed="rId2" cstate="print"/>
          <a:srcRect/>
          <a:stretch>
            <a:fillRect/>
          </a:stretch>
        </p:blipFill>
        <p:spPr bwMode="auto">
          <a:xfrm>
            <a:off x="4644008" y="620688"/>
            <a:ext cx="3816424" cy="3744416"/>
          </a:xfrm>
          <a:prstGeom prst="rect">
            <a:avLst/>
          </a:prstGeom>
          <a:noFill/>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3297</TotalTime>
  <Words>4929</Words>
  <Application>Microsoft Office PowerPoint</Application>
  <PresentationFormat>Προβολή στην οθόνη (4:3)</PresentationFormat>
  <Paragraphs>361</Paragraphs>
  <Slides>45</Slides>
  <Notes>3</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45</vt:i4>
      </vt:variant>
    </vt:vector>
  </HeadingPairs>
  <TitlesOfParts>
    <vt:vector size="52" baseType="lpstr">
      <vt:lpstr>Albertus Medium</vt:lpstr>
      <vt:lpstr>AR BERKLEY</vt:lpstr>
      <vt:lpstr>Arial</vt:lpstr>
      <vt:lpstr>Calibri</vt:lpstr>
      <vt:lpstr>Comic Sans MS</vt:lpstr>
      <vt:lpstr>Times New Roman</vt:lpstr>
      <vt:lpstr>Θέμα του Office</vt:lpstr>
      <vt:lpstr>Ιστορία της Μικροβιολογίας</vt:lpstr>
      <vt:lpstr>Μικροβιολογία “Μicrobiology” Μικροσκοπία</vt:lpstr>
      <vt:lpstr>Ηλεκτρονικό Μικροσκόπιο 1932</vt:lpstr>
      <vt:lpstr>Αβιογένεση (αυτόματη γένεση) - Bιογένεση</vt:lpstr>
      <vt:lpstr>Κλάδοι της Μικροβιολογίας</vt:lpstr>
      <vt:lpstr>Dmitry Ivanovsky  1864— 1920 καθιέρωση τομέα  ιολογίας </vt:lpstr>
      <vt:lpstr>Είδη  Μικροοργανισμών</vt:lpstr>
      <vt:lpstr>Aντιβιοτικά - αντισηπτικά  επανάσταση στην ιατρική τον 20ο αιώνα</vt:lpstr>
      <vt:lpstr>Παρουσίαση του PowerPoint</vt:lpstr>
      <vt:lpstr>Robert Koch  -  καλλιέργεια βακτηρίων  σε  γυάλινο πλακάκι με  agar</vt:lpstr>
      <vt:lpstr>Τρυβλία Petri</vt:lpstr>
      <vt:lpstr>Βάκιλλος του Koch   Mycobacterium tuberculosis</vt:lpstr>
      <vt:lpstr>Koch – φυματίνη 1890</vt:lpstr>
      <vt:lpstr>Επιδημιολογία Φυματίωσης</vt:lpstr>
      <vt:lpstr>BCG  εµβόλιο ζώντων βακίλλων  Calmette και  Guėrin  στο Pasteur  1921 ανακάλυψη στρεπτομυκίνης</vt:lpstr>
      <vt:lpstr>Νοσοκομείο Νοσημάτων Θώρακος «Η Σωτηρία»</vt:lpstr>
      <vt:lpstr> Koch   Cholera 1884 </vt:lpstr>
      <vt:lpstr>Αρχές – αξιώματα του Koch</vt:lpstr>
      <vt:lpstr>Αξία αρχών Koch</vt:lpstr>
      <vt:lpstr> Gram Stain - Χρώση Gram Hans Christian Joachim Gram (1850-1938) </vt:lpstr>
      <vt:lpstr>Ignaz Philipp Semmelweis  (1818- 1865)  “σωτήρας των μητέρων” </vt:lpstr>
      <vt:lpstr>Joseph Lister  1827- 1912  Σκωτσέζος  καθηγητής χειρουργικής  Γλασκώβη–  Πατέρας  Αντισηψίας - Αποστειρωμένης χειρουργικής</vt:lpstr>
      <vt:lpstr>John Tyndall   (1820-1883)</vt:lpstr>
      <vt:lpstr>Ανακάλυψη  Sulfonamides (sulfa drugs)  Gerhard Johannes Paul Domagk  1895 – 1964</vt:lpstr>
      <vt:lpstr>Domagk, διάλεξη στην Αθήνα 1951</vt:lpstr>
      <vt:lpstr>Απολύμανση  decontamination, disinfection  Αποστείρωση sterilisation</vt:lpstr>
      <vt:lpstr>Αποστείρωση καταστροφή όλων των μικροοργανισμών  και  σπόρων  σε  ενδοσωματικές  και ενδοδερμικές  επεμβάσεις    </vt:lpstr>
      <vt:lpstr>Φυσικός καθαρισμός  προϋπόθεση για  αποτελεσματική απολύμανση </vt:lpstr>
      <vt:lpstr>Θερμικές Μέθοδοι Αποστείρωσης αρχαιότερος -οικονομικότερος τρόπος  αποστείρωσης εργαλείων, εξοπλισμού, τροφής</vt:lpstr>
      <vt:lpstr>   ΧΗΜΙΚΗ  ΑΠΟΛΥΜΑΝΣΗ  Μετουσίωση πρωτεϊνών, Διάσπαση μεμβράνης, Βλάβη νουκλεϊκού οξέος, Παρεμπόδιση  μεταβολισμού  μικροβίων  </vt:lpstr>
      <vt:lpstr>Louis Pasteur (1822-1895)  Παστερίωση 1860</vt:lpstr>
      <vt:lpstr>Διαδικασία  Παστερίωσης</vt:lpstr>
      <vt:lpstr>Παρουσίαση του PowerPoint</vt:lpstr>
      <vt:lpstr>Alexander Fleming (1881 – 1955) Penicillin,September 28, 1928</vt:lpstr>
      <vt:lpstr>Χημική Σύνθεση Πενικιλλίνης</vt:lpstr>
      <vt:lpstr>Ανοσολογία- Dr. Edward Jenner (1749-1823)  εμβολιασμός λατινική λέξη vacca (αγελάδa) - vaccination</vt:lpstr>
      <vt:lpstr>Metchnikoff 1845-1916 φαγοκύτταρο</vt:lpstr>
      <vt:lpstr>Τροφιμογενείς  ασθένειες</vt:lpstr>
      <vt:lpstr>Nicolas Appert ( 1749 – 1841) -“Father of Food Science"</vt:lpstr>
      <vt:lpstr>Μέθοδοι  διατήρησης τροφών  </vt:lpstr>
      <vt:lpstr>Βιοτεχνολογία -σύγχρονη Μικροβιολογία</vt:lpstr>
      <vt:lpstr>polymerase chain reaction (PCR)-  αλυσιδωτή αντίδραση πολυμεράσης   </vt:lpstr>
      <vt:lpstr>Σύγχρονες  μοριακές μέθοδοι – σύγκριση με συμβατικές τεχνικές καλλιέργειας και ταυτοποίησης</vt:lpstr>
      <vt:lpstr>  Μικροβιολογία -η επιστήμη του μέλλοντος </vt:lpstr>
      <vt:lpstr>Ευχαριστώ για την προσοχή σας  Αντωνία Κώτσιου</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Ιστορία της Μικροβιολογίας</dc:title>
  <dc:creator>Αντωνία</dc:creator>
  <cp:lastModifiedBy>Άγγελος Παπανικολάου</cp:lastModifiedBy>
  <cp:revision>613</cp:revision>
  <dcterms:created xsi:type="dcterms:W3CDTF">2023-02-24T11:03:16Z</dcterms:created>
  <dcterms:modified xsi:type="dcterms:W3CDTF">2025-08-27T14:48:35Z</dcterms:modified>
</cp:coreProperties>
</file>